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sldIdLst>
    <p:sldId id="280" r:id="rId2"/>
    <p:sldId id="278" r:id="rId3"/>
    <p:sldId id="264" r:id="rId4"/>
    <p:sldId id="317" r:id="rId5"/>
    <p:sldId id="316" r:id="rId6"/>
    <p:sldId id="319" r:id="rId7"/>
    <p:sldId id="318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31" r:id="rId18"/>
    <p:sldId id="332" r:id="rId19"/>
    <p:sldId id="333" r:id="rId20"/>
    <p:sldId id="31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pos="4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448" y="168"/>
      </p:cViewPr>
      <p:guideLst>
        <p:guide orient="horz" pos="391"/>
        <p:guide pos="272"/>
        <p:guide orient="horz" pos="754"/>
        <p:guide pos="4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3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839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61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B62220-DE37-41A0-9C8A-9FDA7254C5DA}"/>
              </a:ext>
            </a:extLst>
          </p:cNvPr>
          <p:cNvSpPr txBox="1"/>
          <p:nvPr userDrawn="1"/>
        </p:nvSpPr>
        <p:spPr>
          <a:xfrm>
            <a:off x="6031124" y="6164595"/>
            <a:ext cx="123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블랙핏 77" panose="02000503000000020003" pitchFamily="2" charset="-127"/>
                <a:ea typeface="Yoon 블랙핏 77" panose="02000503000000020003" pitchFamily="2" charset="-127"/>
              </a:rPr>
              <a:t>| MJ-Jang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F29FFC-CD86-42BD-A467-CBDCF38B657E}"/>
              </a:ext>
            </a:extLst>
          </p:cNvPr>
          <p:cNvSpPr/>
          <p:nvPr userDrawn="1"/>
        </p:nvSpPr>
        <p:spPr>
          <a:xfrm>
            <a:off x="1" y="6688014"/>
            <a:ext cx="9143999" cy="169986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120CEA-A6EC-4566-8C4E-B19E41C31987}"/>
              </a:ext>
            </a:extLst>
          </p:cNvPr>
          <p:cNvSpPr txBox="1"/>
          <p:nvPr userDrawn="1"/>
        </p:nvSpPr>
        <p:spPr>
          <a:xfrm>
            <a:off x="7882" y="6640366"/>
            <a:ext cx="86346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4F56624-1380-4146-B53F-287AFA1F801A}" type="datetime1">
              <a:rPr lang="ko-KR" altLang="en-US" sz="825" smtClean="0">
                <a:solidFill>
                  <a:schemeClr val="bg1"/>
                </a:solidFill>
              </a:rPr>
              <a:pPr algn="r"/>
              <a:t>2019. 4. 18.</a:t>
            </a:fld>
            <a:endParaRPr lang="ko-KR" altLang="en-US" sz="825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19A542-835C-44ED-9EC7-DBCAA457DB80}"/>
              </a:ext>
            </a:extLst>
          </p:cNvPr>
          <p:cNvSpPr txBox="1"/>
          <p:nvPr userDrawn="1"/>
        </p:nvSpPr>
        <p:spPr>
          <a:xfrm>
            <a:off x="8575837" y="6649896"/>
            <a:ext cx="54264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B967F4D-288C-4034-A959-A12A35E165DB}" type="slidenum">
              <a:rPr lang="ko-KR" altLang="en-US" sz="750" smtClean="0">
                <a:solidFill>
                  <a:schemeClr val="bg1"/>
                </a:solidFill>
              </a:rPr>
              <a:pPr algn="ctr"/>
              <a:t>‹#›</a:t>
            </a:fld>
            <a:r>
              <a:rPr lang="en-US" altLang="ko-KR" sz="750" dirty="0">
                <a:solidFill>
                  <a:schemeClr val="bg1"/>
                </a:solidFill>
              </a:rPr>
              <a:t>/20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DCA277-2058-46CD-B1DC-E012FDA93CEA}"/>
              </a:ext>
            </a:extLst>
          </p:cNvPr>
          <p:cNvSpPr txBox="1"/>
          <p:nvPr userDrawn="1"/>
        </p:nvSpPr>
        <p:spPr>
          <a:xfrm>
            <a:off x="3185746" y="6649244"/>
            <a:ext cx="27725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Data Machine Intelligence Group, SK Telecom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66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9DCF30-0FE4-4337-A625-1244FD995F1E}"/>
              </a:ext>
            </a:extLst>
          </p:cNvPr>
          <p:cNvSpPr txBox="1"/>
          <p:nvPr userDrawn="1"/>
        </p:nvSpPr>
        <p:spPr>
          <a:xfrm>
            <a:off x="1225667" y="3007783"/>
            <a:ext cx="215704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rPr>
              <a:t>INDEX</a:t>
            </a:r>
            <a:endParaRPr lang="ko-KR" altLang="en-US" sz="3000" b="1" dirty="0">
              <a:solidFill>
                <a:schemeClr val="tx1"/>
              </a:solidFill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D6429C8D-4737-4A91-8F5C-6681B00D7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1392" y="2281780"/>
            <a:ext cx="5472608" cy="2160587"/>
          </a:xfrm>
        </p:spPr>
        <p:txBody>
          <a:bodyPr>
            <a:normAutofit/>
          </a:bodyPr>
          <a:lstStyle>
            <a:lvl1pPr marL="257175" indent="-257175">
              <a:buAutoNum type="arabicPeriod"/>
              <a:defRPr sz="13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600075" indent="-257175">
              <a:buAutoNum type="arabicParenR"/>
              <a:defRPr sz="12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 marL="1157288" indent="-128588">
              <a:buFontTx/>
              <a:buChar char="-"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 marL="1371600" indent="0">
              <a:buFont typeface="Arial" panose="020B0604020202020204" pitchFamily="34" charset="0"/>
              <a:buNone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en-US" altLang="ko-KR" dirty="0"/>
              <a:t>+ </a:t>
            </a:r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9F975B-022A-4DA9-A72C-AE1B32F3F4FE}"/>
              </a:ext>
            </a:extLst>
          </p:cNvPr>
          <p:cNvSpPr/>
          <p:nvPr userDrawn="1"/>
        </p:nvSpPr>
        <p:spPr>
          <a:xfrm>
            <a:off x="1" y="6688014"/>
            <a:ext cx="9143999" cy="169986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E2C80-339B-4049-B069-DE212B77EEF0}"/>
              </a:ext>
            </a:extLst>
          </p:cNvPr>
          <p:cNvSpPr txBox="1"/>
          <p:nvPr userDrawn="1"/>
        </p:nvSpPr>
        <p:spPr>
          <a:xfrm>
            <a:off x="7882" y="6640366"/>
            <a:ext cx="86346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4F56624-1380-4146-B53F-287AFA1F801A}" type="datetime1">
              <a:rPr lang="ko-KR" altLang="en-US" sz="825" smtClean="0">
                <a:solidFill>
                  <a:schemeClr val="bg1"/>
                </a:solidFill>
              </a:rPr>
              <a:pPr algn="r"/>
              <a:t>2019. 4. 18.</a:t>
            </a:fld>
            <a:endParaRPr lang="ko-KR" altLang="en-US" sz="825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6345D-5729-4166-9FB0-C3BD07B9B1C8}"/>
              </a:ext>
            </a:extLst>
          </p:cNvPr>
          <p:cNvSpPr txBox="1"/>
          <p:nvPr userDrawn="1"/>
        </p:nvSpPr>
        <p:spPr>
          <a:xfrm>
            <a:off x="8575837" y="6649896"/>
            <a:ext cx="54264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B967F4D-288C-4034-A959-A12A35E165DB}" type="slidenum">
              <a:rPr lang="ko-KR" altLang="en-US" sz="750" smtClean="0">
                <a:solidFill>
                  <a:schemeClr val="bg1"/>
                </a:solidFill>
              </a:rPr>
              <a:pPr algn="ctr"/>
              <a:t>‹#›</a:t>
            </a:fld>
            <a:r>
              <a:rPr lang="en-US" altLang="ko-KR" sz="750" dirty="0">
                <a:solidFill>
                  <a:schemeClr val="bg1"/>
                </a:solidFill>
              </a:rPr>
              <a:t>/20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990D6-45F2-414A-B942-20DA7BB77CC2}"/>
              </a:ext>
            </a:extLst>
          </p:cNvPr>
          <p:cNvSpPr txBox="1"/>
          <p:nvPr userDrawn="1"/>
        </p:nvSpPr>
        <p:spPr>
          <a:xfrm>
            <a:off x="3185746" y="6649244"/>
            <a:ext cx="27725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Data Machine Intelligence Group, SK Telecom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62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CD79076-23BF-4C93-B387-FA9785FDAC23}"/>
              </a:ext>
            </a:extLst>
          </p:cNvPr>
          <p:cNvSpPr/>
          <p:nvPr userDrawn="1"/>
        </p:nvSpPr>
        <p:spPr>
          <a:xfrm>
            <a:off x="1" y="2146"/>
            <a:ext cx="373226" cy="411512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1B0C17-1382-4C61-8CB4-EE45D267E1D6}"/>
              </a:ext>
            </a:extLst>
          </p:cNvPr>
          <p:cNvCxnSpPr>
            <a:cxnSpLocks/>
          </p:cNvCxnSpPr>
          <p:nvPr userDrawn="1"/>
        </p:nvCxnSpPr>
        <p:spPr>
          <a:xfrm>
            <a:off x="445478" y="413658"/>
            <a:ext cx="854612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CF072616-7105-477C-8197-BFA0374D1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637" y="470803"/>
            <a:ext cx="7957901" cy="1944153"/>
          </a:xfrm>
        </p:spPr>
        <p:txBody>
          <a:bodyPr>
            <a:normAutofit/>
          </a:bodyPr>
          <a:lstStyle>
            <a:lvl1pPr marL="257175" indent="-257175">
              <a:buAutoNum type="arabicPeriod"/>
              <a:defRPr sz="13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600075" indent="-257175">
              <a:buAutoNum type="arabicParenR"/>
              <a:defRPr sz="12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 marL="1157288" indent="-128588">
              <a:buFontTx/>
              <a:buChar char="-"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 marL="1371600" indent="0">
              <a:buFont typeface="Arial" panose="020B0604020202020204" pitchFamily="34" charset="0"/>
              <a:buNone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en-US" altLang="ko-KR" dirty="0"/>
              <a:t>+ </a:t>
            </a:r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7BDC02-1809-4F0D-A705-2F961C22E0B1}"/>
              </a:ext>
            </a:extLst>
          </p:cNvPr>
          <p:cNvSpPr/>
          <p:nvPr userDrawn="1"/>
        </p:nvSpPr>
        <p:spPr>
          <a:xfrm>
            <a:off x="1" y="6688014"/>
            <a:ext cx="9143999" cy="169986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1BCC0-A203-40A1-828F-BB769E2BDBBF}"/>
              </a:ext>
            </a:extLst>
          </p:cNvPr>
          <p:cNvSpPr txBox="1"/>
          <p:nvPr userDrawn="1"/>
        </p:nvSpPr>
        <p:spPr>
          <a:xfrm>
            <a:off x="7882" y="6640366"/>
            <a:ext cx="86346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4F56624-1380-4146-B53F-287AFA1F801A}" type="datetime1">
              <a:rPr lang="ko-KR" altLang="en-US" sz="825" smtClean="0">
                <a:solidFill>
                  <a:schemeClr val="bg1"/>
                </a:solidFill>
              </a:rPr>
              <a:pPr algn="r"/>
              <a:t>2019. 4. 18.</a:t>
            </a:fld>
            <a:endParaRPr lang="ko-KR" altLang="en-US" sz="825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E1412-C42D-4689-945A-56D4A627F7AE}"/>
              </a:ext>
            </a:extLst>
          </p:cNvPr>
          <p:cNvSpPr txBox="1"/>
          <p:nvPr userDrawn="1"/>
        </p:nvSpPr>
        <p:spPr>
          <a:xfrm>
            <a:off x="8575837" y="6649896"/>
            <a:ext cx="54264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B967F4D-288C-4034-A959-A12A35E165DB}" type="slidenum">
              <a:rPr lang="ko-KR" altLang="en-US" sz="750" smtClean="0">
                <a:solidFill>
                  <a:schemeClr val="bg1"/>
                </a:solidFill>
              </a:rPr>
              <a:pPr algn="ctr"/>
              <a:t>‹#›</a:t>
            </a:fld>
            <a:r>
              <a:rPr lang="en-US" altLang="ko-KR" sz="750" dirty="0">
                <a:solidFill>
                  <a:schemeClr val="bg1"/>
                </a:solidFill>
              </a:rPr>
              <a:t>/20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A7444-1CD4-1942-A09D-9F99B0FD00E7}"/>
              </a:ext>
            </a:extLst>
          </p:cNvPr>
          <p:cNvSpPr txBox="1"/>
          <p:nvPr userDrawn="1"/>
        </p:nvSpPr>
        <p:spPr>
          <a:xfrm>
            <a:off x="3185746" y="6649244"/>
            <a:ext cx="27725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Data Machine Intelligence Group, SK Telecom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844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CD79076-23BF-4C93-B387-FA9785FDAC23}"/>
              </a:ext>
            </a:extLst>
          </p:cNvPr>
          <p:cNvSpPr/>
          <p:nvPr userDrawn="1"/>
        </p:nvSpPr>
        <p:spPr>
          <a:xfrm>
            <a:off x="1" y="2146"/>
            <a:ext cx="373226" cy="411512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1B0C17-1382-4C61-8CB4-EE45D267E1D6}"/>
              </a:ext>
            </a:extLst>
          </p:cNvPr>
          <p:cNvCxnSpPr>
            <a:cxnSpLocks/>
          </p:cNvCxnSpPr>
          <p:nvPr userDrawn="1"/>
        </p:nvCxnSpPr>
        <p:spPr>
          <a:xfrm>
            <a:off x="445478" y="413658"/>
            <a:ext cx="8546123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CF072616-7105-477C-8197-BFA0374D12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1637" y="470803"/>
            <a:ext cx="7957901" cy="1944153"/>
          </a:xfrm>
        </p:spPr>
        <p:txBody>
          <a:bodyPr>
            <a:normAutofit/>
          </a:bodyPr>
          <a:lstStyle>
            <a:lvl1pPr marL="257175" indent="-257175">
              <a:buAutoNum type="arabicPeriod"/>
              <a:defRPr sz="13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1pPr>
            <a:lvl2pPr marL="600075" indent="-257175">
              <a:buAutoNum type="arabicParenR"/>
              <a:defRPr sz="12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2pPr>
            <a:lvl3pPr>
              <a:defRPr sz="105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3pPr>
            <a:lvl4pPr marL="1157288" indent="-128588">
              <a:buFontTx/>
              <a:buChar char="-"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4pPr>
            <a:lvl5pPr marL="1371600" indent="0">
              <a:buFont typeface="Arial" panose="020B0604020202020204" pitchFamily="34" charset="0"/>
              <a:buNone/>
              <a:defRPr sz="900" b="1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en-US" altLang="ko-KR" dirty="0"/>
              <a:t>+ </a:t>
            </a:r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A50A0-EB0D-4D7B-B5BC-48F16EA4967F}"/>
              </a:ext>
            </a:extLst>
          </p:cNvPr>
          <p:cNvSpPr/>
          <p:nvPr userDrawn="1"/>
        </p:nvSpPr>
        <p:spPr>
          <a:xfrm>
            <a:off x="1" y="6688014"/>
            <a:ext cx="9143999" cy="169986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10D4E-C5FD-4ACE-AA68-C03F527537EA}"/>
              </a:ext>
            </a:extLst>
          </p:cNvPr>
          <p:cNvSpPr txBox="1"/>
          <p:nvPr userDrawn="1"/>
        </p:nvSpPr>
        <p:spPr>
          <a:xfrm>
            <a:off x="7882" y="6640366"/>
            <a:ext cx="86346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4F56624-1380-4146-B53F-287AFA1F801A}" type="datetime1">
              <a:rPr lang="ko-KR" altLang="en-US" sz="825" smtClean="0">
                <a:solidFill>
                  <a:schemeClr val="bg1"/>
                </a:solidFill>
              </a:rPr>
              <a:pPr algn="r"/>
              <a:t>2019. 4. 18.</a:t>
            </a:fld>
            <a:endParaRPr lang="ko-KR" altLang="en-US" sz="825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1A7F3-15FA-4189-B996-03C962E9AB5D}"/>
              </a:ext>
            </a:extLst>
          </p:cNvPr>
          <p:cNvSpPr txBox="1"/>
          <p:nvPr userDrawn="1"/>
        </p:nvSpPr>
        <p:spPr>
          <a:xfrm>
            <a:off x="8575837" y="6649896"/>
            <a:ext cx="54264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B967F4D-288C-4034-A959-A12A35E165DB}" type="slidenum">
              <a:rPr lang="ko-KR" altLang="en-US" sz="750" smtClean="0">
                <a:solidFill>
                  <a:schemeClr val="bg1"/>
                </a:solidFill>
              </a:rPr>
              <a:pPr algn="ctr"/>
              <a:t>‹#›</a:t>
            </a:fld>
            <a:r>
              <a:rPr lang="en-US" altLang="ko-KR" sz="750" dirty="0">
                <a:solidFill>
                  <a:schemeClr val="bg1"/>
                </a:solidFill>
              </a:rPr>
              <a:t>/20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EF08F-96A5-854C-AF60-6C62ED11C8A2}"/>
              </a:ext>
            </a:extLst>
          </p:cNvPr>
          <p:cNvSpPr txBox="1"/>
          <p:nvPr userDrawn="1"/>
        </p:nvSpPr>
        <p:spPr>
          <a:xfrm>
            <a:off x="3185746" y="6649244"/>
            <a:ext cx="27725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Data Machine Intelligence Group, SK Telecom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6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으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4B14DC-C56D-43D4-AA1E-CA6DE2106BBE}"/>
              </a:ext>
            </a:extLst>
          </p:cNvPr>
          <p:cNvSpPr/>
          <p:nvPr userDrawn="1"/>
        </p:nvSpPr>
        <p:spPr>
          <a:xfrm>
            <a:off x="1" y="6688014"/>
            <a:ext cx="9143999" cy="169986"/>
          </a:xfrm>
          <a:prstGeom prst="rect">
            <a:avLst/>
          </a:prstGeom>
          <a:solidFill>
            <a:srgbClr val="E0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62DDF5-68DC-40B8-BE53-FCB2052C31F3}"/>
              </a:ext>
            </a:extLst>
          </p:cNvPr>
          <p:cNvSpPr txBox="1"/>
          <p:nvPr userDrawn="1"/>
        </p:nvSpPr>
        <p:spPr>
          <a:xfrm>
            <a:off x="7882" y="6640366"/>
            <a:ext cx="86346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4F56624-1380-4146-B53F-287AFA1F801A}" type="datetime1">
              <a:rPr lang="ko-KR" altLang="en-US" sz="825" smtClean="0">
                <a:solidFill>
                  <a:schemeClr val="bg1"/>
                </a:solidFill>
              </a:rPr>
              <a:pPr algn="r"/>
              <a:t>2019. 4. 18.</a:t>
            </a:fld>
            <a:endParaRPr lang="ko-KR" altLang="en-US" sz="825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93741-D8D6-49D0-8D7A-C47788B8E04B}"/>
              </a:ext>
            </a:extLst>
          </p:cNvPr>
          <p:cNvSpPr txBox="1"/>
          <p:nvPr userDrawn="1"/>
        </p:nvSpPr>
        <p:spPr>
          <a:xfrm>
            <a:off x="8575837" y="6649896"/>
            <a:ext cx="54264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B967F4D-288C-4034-A959-A12A35E165DB}" type="slidenum">
              <a:rPr lang="ko-KR" altLang="en-US" sz="750" smtClean="0">
                <a:solidFill>
                  <a:schemeClr val="bg1"/>
                </a:solidFill>
              </a:rPr>
              <a:pPr algn="ctr"/>
              <a:t>‹#›</a:t>
            </a:fld>
            <a:r>
              <a:rPr lang="en-US" altLang="ko-KR" sz="750" dirty="0">
                <a:solidFill>
                  <a:schemeClr val="bg1"/>
                </a:solidFill>
              </a:rPr>
              <a:t>/20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99C08-1839-2E48-80C1-CD348EC39B45}"/>
              </a:ext>
            </a:extLst>
          </p:cNvPr>
          <p:cNvSpPr txBox="1"/>
          <p:nvPr userDrawn="1"/>
        </p:nvSpPr>
        <p:spPr>
          <a:xfrm>
            <a:off x="3185746" y="6649244"/>
            <a:ext cx="277250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Data Machine Intelligence Group, SK Telecom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5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41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756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90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13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569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313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42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1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02D73-65F0-CE41-82BE-5161BF54DA92}" type="datetimeFigureOut">
              <a:rPr kumimoji="1" lang="ko-KR" altLang="en-US" smtClean="0"/>
              <a:t>2019. 4. 18.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F2CEE-393B-7443-B5BC-4F4A3ECB315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463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140.png"/><Relationship Id="rId12" Type="http://schemas.openxmlformats.org/officeDocument/2006/relationships/image" Target="../media/image60.png"/><Relationship Id="rId2" Type="http://schemas.openxmlformats.org/officeDocument/2006/relationships/image" Target="../media/image52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6.png"/><Relationship Id="rId21" Type="http://schemas.openxmlformats.org/officeDocument/2006/relationships/image" Target="../media/image113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83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6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750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.png"/><Relationship Id="rId26" Type="http://schemas.openxmlformats.org/officeDocument/2006/relationships/image" Target="../media/image23.png"/><Relationship Id="rId21" Type="http://schemas.openxmlformats.org/officeDocument/2006/relationships/image" Target="../media/image17.png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4" Type="http://schemas.openxmlformats.org/officeDocument/2006/relationships/image" Target="../media/image21.png"/><Relationship Id="rId15" Type="http://schemas.openxmlformats.org/officeDocument/2006/relationships/image" Target="../media/image19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9" Type="http://schemas.openxmlformats.org/officeDocument/2006/relationships/image" Target="../media/image15.png"/><Relationship Id="rId22" Type="http://schemas.openxmlformats.org/officeDocument/2006/relationships/image" Target="../media/image18.png"/><Relationship Id="rId27" Type="http://schemas.openxmlformats.org/officeDocument/2006/relationships/image" Target="../media/image24.png"/><Relationship Id="rId30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11" Type="http://schemas.openxmlformats.org/officeDocument/2006/relationships/image" Target="../media/image220.png"/><Relationship Id="rId5" Type="http://schemas.openxmlformats.org/officeDocument/2006/relationships/image" Target="../media/image140.png"/><Relationship Id="rId10" Type="http://schemas.openxmlformats.org/officeDocument/2006/relationships/image" Target="../media/image2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11" Type="http://schemas.openxmlformats.org/officeDocument/2006/relationships/image" Target="../media/image160.png"/><Relationship Id="rId5" Type="http://schemas.openxmlformats.org/officeDocument/2006/relationships/image" Target="../media/image140.png"/><Relationship Id="rId10" Type="http://schemas.openxmlformats.org/officeDocument/2006/relationships/image" Target="../media/image12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30.png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0.png"/><Relationship Id="rId11" Type="http://schemas.openxmlformats.org/officeDocument/2006/relationships/image" Target="../media/image160.png"/><Relationship Id="rId5" Type="http://schemas.openxmlformats.org/officeDocument/2006/relationships/image" Target="../media/image140.png"/><Relationship Id="rId15" Type="http://schemas.openxmlformats.org/officeDocument/2006/relationships/image" Target="../media/image260.png"/><Relationship Id="rId10" Type="http://schemas.openxmlformats.org/officeDocument/2006/relationships/image" Target="../media/image12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C31548-0FAC-764B-9665-2C5777065F34}"/>
              </a:ext>
            </a:extLst>
          </p:cNvPr>
          <p:cNvSpPr txBox="1"/>
          <p:nvPr/>
        </p:nvSpPr>
        <p:spPr>
          <a:xfrm>
            <a:off x="1796315" y="2951946"/>
            <a:ext cx="5551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Sequence to Sequence</a:t>
            </a:r>
          </a:p>
          <a:p>
            <a:pPr algn="ctr"/>
            <a:r>
              <a:rPr kumimoji="1" lang="en-US" altLang="ko-KR" sz="28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(Encoder-Decoder Framework)</a:t>
            </a:r>
            <a:endParaRPr kumimoji="1" lang="ko-KR" altLang="en-US" sz="28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53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0B7A-09F2-484C-BC69-E43BE8866DF6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9BA7D-A6D6-354E-9340-0D3BC279EC66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A9BA7D-A6D6-354E-9340-0D3BC279E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C2613432-7788-1741-8E13-0A844AE41CA2}"/>
              </a:ext>
            </a:extLst>
          </p:cNvPr>
          <p:cNvGrpSpPr/>
          <p:nvPr/>
        </p:nvGrpSpPr>
        <p:grpSpPr>
          <a:xfrm>
            <a:off x="1038524" y="2496820"/>
            <a:ext cx="7784123" cy="2791725"/>
            <a:chOff x="1038524" y="2496820"/>
            <a:chExt cx="7784123" cy="279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사각형: 둥근 모서리 58">
                  <a:extLst>
                    <a:ext uri="{FF2B5EF4-FFF2-40B4-BE49-F238E27FC236}">
                      <a16:creationId xmlns:a16="http://schemas.microsoft.com/office/drawing/2014/main" id="{004411E2-BB33-EC46-A5D3-A953EE4640EB}"/>
                    </a:ext>
                  </a:extLst>
                </p:cNvPr>
                <p:cNvSpPr/>
                <p:nvPr/>
              </p:nvSpPr>
              <p:spPr>
                <a:xfrm>
                  <a:off x="1038524" y="3782517"/>
                  <a:ext cx="878359" cy="65829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사각형: 둥근 모서리 58">
                  <a:extLst>
                    <a:ext uri="{FF2B5EF4-FFF2-40B4-BE49-F238E27FC236}">
                      <a16:creationId xmlns:a16="http://schemas.microsoft.com/office/drawing/2014/main" id="{004411E2-BB33-EC46-A5D3-A953EE4640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524" y="3782517"/>
                  <a:ext cx="878359" cy="658299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A548A5C8-8A93-3846-899B-643D6B0C97A0}"/>
                </a:ext>
              </a:extLst>
            </p:cNvPr>
            <p:cNvCxnSpPr>
              <a:cxnSpLocks/>
            </p:cNvCxnSpPr>
            <p:nvPr/>
          </p:nvCxnSpPr>
          <p:spPr>
            <a:xfrm>
              <a:off x="2000923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사각형: 둥근 모서리 62">
                  <a:extLst>
                    <a:ext uri="{FF2B5EF4-FFF2-40B4-BE49-F238E27FC236}">
                      <a16:creationId xmlns:a16="http://schemas.microsoft.com/office/drawing/2014/main" id="{C2B66372-BE70-4C45-BF3A-F1B97C755ACC}"/>
                    </a:ext>
                  </a:extLst>
                </p:cNvPr>
                <p:cNvSpPr/>
                <p:nvPr/>
              </p:nvSpPr>
              <p:spPr>
                <a:xfrm>
                  <a:off x="3162720" y="3782517"/>
                  <a:ext cx="878359" cy="65829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사각형: 둥근 모서리 62">
                  <a:extLst>
                    <a:ext uri="{FF2B5EF4-FFF2-40B4-BE49-F238E27FC236}">
                      <a16:creationId xmlns:a16="http://schemas.microsoft.com/office/drawing/2014/main" id="{C2B66372-BE70-4C45-BF3A-F1B97C755A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720" y="3782517"/>
                  <a:ext cx="878359" cy="658299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B325004F-2015-7946-A8F6-912714A0E32E}"/>
                </a:ext>
              </a:extLst>
            </p:cNvPr>
            <p:cNvCxnSpPr>
              <a:cxnSpLocks/>
            </p:cNvCxnSpPr>
            <p:nvPr/>
          </p:nvCxnSpPr>
          <p:spPr>
            <a:xfrm>
              <a:off x="4125119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61FB618B-9C90-C742-B034-A28949C36D0C}"/>
                </a:ext>
              </a:extLst>
            </p:cNvPr>
            <p:cNvCxnSpPr>
              <a:cxnSpLocks/>
            </p:cNvCxnSpPr>
            <p:nvPr/>
          </p:nvCxnSpPr>
          <p:spPr>
            <a:xfrm>
              <a:off x="2817062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사각형: 둥근 모서리 67">
                  <a:extLst>
                    <a:ext uri="{FF2B5EF4-FFF2-40B4-BE49-F238E27FC236}">
                      <a16:creationId xmlns:a16="http://schemas.microsoft.com/office/drawing/2014/main" id="{78748273-1816-0C42-B63B-84FAA8E0575C}"/>
                    </a:ext>
                  </a:extLst>
                </p:cNvPr>
                <p:cNvSpPr/>
                <p:nvPr/>
              </p:nvSpPr>
              <p:spPr>
                <a:xfrm>
                  <a:off x="5820092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사각형: 둥근 모서리 67">
                  <a:extLst>
                    <a:ext uri="{FF2B5EF4-FFF2-40B4-BE49-F238E27FC236}">
                      <a16:creationId xmlns:a16="http://schemas.microsoft.com/office/drawing/2014/main" id="{78748273-1816-0C42-B63B-84FAA8E05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92" y="3782517"/>
                  <a:ext cx="878359" cy="658299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4E7C948F-8C67-2149-96AF-E1FE993888CB}"/>
                </a:ext>
              </a:extLst>
            </p:cNvPr>
            <p:cNvCxnSpPr>
              <a:cxnSpLocks/>
            </p:cNvCxnSpPr>
            <p:nvPr/>
          </p:nvCxnSpPr>
          <p:spPr>
            <a:xfrm>
              <a:off x="6782491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사각형: 둥근 모서리 71">
                  <a:extLst>
                    <a:ext uri="{FF2B5EF4-FFF2-40B4-BE49-F238E27FC236}">
                      <a16:creationId xmlns:a16="http://schemas.microsoft.com/office/drawing/2014/main" id="{554A1772-2C00-5448-84EE-2D762FDC9F87}"/>
                    </a:ext>
                  </a:extLst>
                </p:cNvPr>
                <p:cNvSpPr/>
                <p:nvPr/>
              </p:nvSpPr>
              <p:spPr>
                <a:xfrm>
                  <a:off x="7944288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사각형: 둥근 모서리 71">
                  <a:extLst>
                    <a:ext uri="{FF2B5EF4-FFF2-40B4-BE49-F238E27FC236}">
                      <a16:creationId xmlns:a16="http://schemas.microsoft.com/office/drawing/2014/main" id="{554A1772-2C00-5448-84EE-2D762FDC9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4288" y="3782517"/>
                  <a:ext cx="878359" cy="658299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4F960FCF-940C-6047-93AF-E573C34BFBD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30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사각형: 둥근 모서리 75">
                  <a:extLst>
                    <a:ext uri="{FF2B5EF4-FFF2-40B4-BE49-F238E27FC236}">
                      <a16:creationId xmlns:a16="http://schemas.microsoft.com/office/drawing/2014/main" id="{DB9F02E3-2898-CF45-9007-B275BA0933C8}"/>
                    </a:ext>
                  </a:extLst>
                </p:cNvPr>
                <p:cNvSpPr/>
                <p:nvPr/>
              </p:nvSpPr>
              <p:spPr>
                <a:xfrm>
                  <a:off x="4491406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8" name="사각형: 둥근 모서리 75">
                  <a:extLst>
                    <a:ext uri="{FF2B5EF4-FFF2-40B4-BE49-F238E27FC236}">
                      <a16:creationId xmlns:a16="http://schemas.microsoft.com/office/drawing/2014/main" id="{DB9F02E3-2898-CF45-9007-B275BA093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406" y="3782517"/>
                  <a:ext cx="878359" cy="658299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B2C44BF5-0C60-5244-B305-BCF4008006A0}"/>
                </a:ext>
              </a:extLst>
            </p:cNvPr>
            <p:cNvCxnSpPr>
              <a:cxnSpLocks/>
            </p:cNvCxnSpPr>
            <p:nvPr/>
          </p:nvCxnSpPr>
          <p:spPr>
            <a:xfrm>
              <a:off x="5453805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01CCD3B2-F08B-D041-995B-B764F8DE9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631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62364F7-92AF-CA4C-9A25-F9560D836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827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081D9B2A-B59D-B540-BD86-89CE78F24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45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21F8287-69D4-9847-B17B-E2762C4A1EA8}"/>
                    </a:ext>
                  </a:extLst>
                </p:cNvPr>
                <p:cNvSpPr/>
                <p:nvPr/>
              </p:nvSpPr>
              <p:spPr>
                <a:xfrm>
                  <a:off x="4578735" y="2876563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21F8287-69D4-9847-B17B-E2762C4A1E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35" y="2876563"/>
                  <a:ext cx="690420" cy="391485"/>
                </a:xfrm>
                <a:prstGeom prst="rect">
                  <a:avLst/>
                </a:prstGeom>
                <a:blipFill>
                  <a:blip r:embed="rId8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E0EC1278-DAF6-5643-9796-2345C81F3197}"/>
                    </a:ext>
                  </a:extLst>
                </p:cNvPr>
                <p:cNvSpPr/>
                <p:nvPr/>
              </p:nvSpPr>
              <p:spPr>
                <a:xfrm>
                  <a:off x="5907420" y="2876563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E0EC1278-DAF6-5643-9796-2345C81F31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420" y="2876563"/>
                  <a:ext cx="690420" cy="391485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AAB25C6-885A-BD4A-A48E-6B6185B79095}"/>
                </a:ext>
              </a:extLst>
            </p:cNvPr>
            <p:cNvSpPr/>
            <p:nvPr/>
          </p:nvSpPr>
          <p:spPr>
            <a:xfrm>
              <a:off x="8031616" y="2876563"/>
              <a:ext cx="690420" cy="39148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&lt;EOS&gt;</a:t>
              </a:r>
              <a:endParaRPr lang="ko-KR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2B8144F3-C0B8-1E47-9CF8-EF1EB828421C}"/>
                </a:ext>
              </a:extLst>
            </p:cNvPr>
            <p:cNvSpPr/>
            <p:nvPr/>
          </p:nvSpPr>
          <p:spPr>
            <a:xfrm>
              <a:off x="2186490" y="3853589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6B0BF78-7846-6C4A-9B35-6B907425EF0A}"/>
                </a:ext>
              </a:extLst>
            </p:cNvPr>
            <p:cNvSpPr/>
            <p:nvPr/>
          </p:nvSpPr>
          <p:spPr>
            <a:xfrm>
              <a:off x="6969102" y="3853589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D0799F8-9F07-9D45-BD04-44DB64D287EB}"/>
                </a:ext>
              </a:extLst>
            </p:cNvPr>
            <p:cNvSpPr/>
            <p:nvPr/>
          </p:nvSpPr>
          <p:spPr>
            <a:xfrm>
              <a:off x="6969101" y="2816242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86E2419-657B-B04E-BEB8-EC3655DF4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063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1DF00DE9-71AE-C544-9777-2AFAE07E6933}"/>
                    </a:ext>
                  </a:extLst>
                </p:cNvPr>
                <p:cNvSpPr/>
                <p:nvPr/>
              </p:nvSpPr>
              <p:spPr>
                <a:xfrm>
                  <a:off x="1125853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1DF00DE9-71AE-C544-9777-2AFAE07E69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853" y="4897060"/>
                  <a:ext cx="690420" cy="391485"/>
                </a:xfrm>
                <a:prstGeom prst="rect">
                  <a:avLst/>
                </a:prstGeom>
                <a:blipFill>
                  <a:blip r:embed="rId10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D481C19-ED2C-454E-92C9-BE83196E04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259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BE912BA7-3BE3-FC47-B4B7-917B93E601D6}"/>
                    </a:ext>
                  </a:extLst>
                </p:cNvPr>
                <p:cNvSpPr/>
                <p:nvPr/>
              </p:nvSpPr>
              <p:spPr>
                <a:xfrm>
                  <a:off x="3250049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BE912BA7-3BE3-FC47-B4B7-917B93E60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049" y="4897060"/>
                  <a:ext cx="690420" cy="391485"/>
                </a:xfrm>
                <a:prstGeom prst="rect">
                  <a:avLst/>
                </a:prstGeom>
                <a:blipFill>
                  <a:blip r:embed="rId11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D2F69944-2C0D-2048-97A4-A193F575E7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631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9DC19F8-9454-0A45-9973-B9D1D9791063}"/>
                    </a:ext>
                  </a:extLst>
                </p:cNvPr>
                <p:cNvSpPr/>
                <p:nvPr/>
              </p:nvSpPr>
              <p:spPr>
                <a:xfrm>
                  <a:off x="5907421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9DC19F8-9454-0A45-9973-B9D1D9791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421" y="4897060"/>
                  <a:ext cx="690420" cy="391485"/>
                </a:xfrm>
                <a:prstGeom prst="rect">
                  <a:avLst/>
                </a:prstGeom>
                <a:blipFill>
                  <a:blip r:embed="rId12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0B5C391-6141-4E40-A126-8C12D6513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827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91E8E2C-EEDC-6A4D-BECD-46DD94BFA9D2}"/>
                    </a:ext>
                  </a:extLst>
                </p:cNvPr>
                <p:cNvSpPr/>
                <p:nvPr/>
              </p:nvSpPr>
              <p:spPr>
                <a:xfrm>
                  <a:off x="8031617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691E8E2C-EEDC-6A4D-BECD-46DD94BFA9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617" y="4897060"/>
                  <a:ext cx="690420" cy="391485"/>
                </a:xfrm>
                <a:prstGeom prst="rect">
                  <a:avLst/>
                </a:prstGeom>
                <a:blipFill>
                  <a:blip r:embed="rId13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58C23C61-66B4-C449-92CC-8686F5F0D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45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CADD406-B003-F147-A1A9-2FA5DCFDD110}"/>
                </a:ext>
              </a:extLst>
            </p:cNvPr>
            <p:cNvSpPr/>
            <p:nvPr/>
          </p:nvSpPr>
          <p:spPr>
            <a:xfrm>
              <a:off x="4578735" y="4897060"/>
              <a:ext cx="690420" cy="39148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&lt;EOS&gt;</a:t>
              </a:r>
              <a:endParaRPr lang="ko-KR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DDAF888-9A29-7E45-967F-643C6D667EFC}"/>
                </a:ext>
              </a:extLst>
            </p:cNvPr>
            <p:cNvSpPr/>
            <p:nvPr/>
          </p:nvSpPr>
          <p:spPr>
            <a:xfrm>
              <a:off x="2186491" y="4897060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A4B7632-8390-9E40-B189-713792481144}"/>
                </a:ext>
              </a:extLst>
            </p:cNvPr>
            <p:cNvSpPr/>
            <p:nvPr/>
          </p:nvSpPr>
          <p:spPr>
            <a:xfrm>
              <a:off x="6969103" y="4897060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01C9A853-2A9A-1C48-878E-8EE87D34380E}"/>
                    </a:ext>
                  </a:extLst>
                </p:cNvPr>
                <p:cNvSpPr/>
                <p:nvPr/>
              </p:nvSpPr>
              <p:spPr>
                <a:xfrm>
                  <a:off x="4052528" y="4111666"/>
                  <a:ext cx="426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01C9A853-2A9A-1C48-878E-8EE87D3438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528" y="4111666"/>
                  <a:ext cx="426142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연결선: 구부러짐 41">
              <a:extLst>
                <a:ext uri="{FF2B5EF4-FFF2-40B4-BE49-F238E27FC236}">
                  <a16:creationId xmlns:a16="http://schemas.microsoft.com/office/drawing/2014/main" id="{F8EDE316-58D9-2543-B45F-FF0044924598}"/>
                </a:ext>
              </a:extLst>
            </p:cNvPr>
            <p:cNvCxnSpPr>
              <a:cxnSpLocks/>
            </p:cNvCxnSpPr>
            <p:nvPr/>
          </p:nvCxnSpPr>
          <p:spPr>
            <a:xfrm>
              <a:off x="5269155" y="3072306"/>
              <a:ext cx="638266" cy="2020497"/>
            </a:xfrm>
            <a:prstGeom prst="curvedConnector3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연결선: 구부러짐 42">
              <a:extLst>
                <a:ext uri="{FF2B5EF4-FFF2-40B4-BE49-F238E27FC236}">
                  <a16:creationId xmlns:a16="http://schemas.microsoft.com/office/drawing/2014/main" id="{7DE27641-A885-5344-862C-AFABDD82670C}"/>
                </a:ext>
              </a:extLst>
            </p:cNvPr>
            <p:cNvCxnSpPr>
              <a:cxnSpLocks/>
            </p:cNvCxnSpPr>
            <p:nvPr/>
          </p:nvCxnSpPr>
          <p:spPr>
            <a:xfrm>
              <a:off x="6602867" y="3072306"/>
              <a:ext cx="638266" cy="2020497"/>
            </a:xfrm>
            <a:prstGeom prst="curvedConnector3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연결선: 구부러짐 43">
              <a:extLst>
                <a:ext uri="{FF2B5EF4-FFF2-40B4-BE49-F238E27FC236}">
                  <a16:creationId xmlns:a16="http://schemas.microsoft.com/office/drawing/2014/main" id="{EC1BB39E-F977-BE42-B87E-D440B0F7E722}"/>
                </a:ext>
              </a:extLst>
            </p:cNvPr>
            <p:cNvCxnSpPr>
              <a:cxnSpLocks/>
            </p:cNvCxnSpPr>
            <p:nvPr/>
          </p:nvCxnSpPr>
          <p:spPr>
            <a:xfrm>
              <a:off x="7388323" y="3072305"/>
              <a:ext cx="638266" cy="2020497"/>
            </a:xfrm>
            <a:prstGeom prst="curvedConnector3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DB80CE3-E2EA-AA4E-9D80-9F470DD346FE}"/>
                    </a:ext>
                  </a:extLst>
                </p:cNvPr>
                <p:cNvSpPr txBox="1"/>
                <p:nvPr/>
              </p:nvSpPr>
              <p:spPr>
                <a:xfrm>
                  <a:off x="6043892" y="2496820"/>
                  <a:ext cx="25814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]+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DB80CE3-E2EA-AA4E-9D80-9F470DD34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892" y="2496820"/>
                  <a:ext cx="2581465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D56880D-1B1E-ED40-979B-825C65C0F750}"/>
                    </a:ext>
                  </a:extLst>
                </p:cNvPr>
                <p:cNvSpPr txBox="1"/>
                <p:nvPr/>
              </p:nvSpPr>
              <p:spPr>
                <a:xfrm>
                  <a:off x="1348800" y="3335468"/>
                  <a:ext cx="25814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𝑒𝑛𝑐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]+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𝑒𝑛𝑐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D56880D-1B1E-ED40-979B-825C65C0F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800" y="3335468"/>
                  <a:ext cx="2581465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119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CE38BD-AB19-3D48-9C07-D9F67C031D05}"/>
              </a:ext>
            </a:extLst>
          </p:cNvPr>
          <p:cNvSpPr txBox="1"/>
          <p:nvPr/>
        </p:nvSpPr>
        <p:spPr>
          <a:xfrm>
            <a:off x="1351215" y="1027569"/>
            <a:ext cx="644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Usage : Machine Translation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89C8E2F-3A41-1643-BE25-A5A10524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90" y="4093953"/>
            <a:ext cx="4661389" cy="2172032"/>
          </a:xfrm>
          <a:prstGeom prst="rect">
            <a:avLst/>
          </a:prstGeom>
        </p:spPr>
      </p:pic>
      <p:pic>
        <p:nvPicPr>
          <p:cNvPr id="49" name="Picture 2" descr="Image">
            <a:extLst>
              <a:ext uri="{FF2B5EF4-FFF2-40B4-BE49-F238E27FC236}">
                <a16:creationId xmlns:a16="http://schemas.microsoft.com/office/drawing/2014/main" id="{DAFD2384-E65E-2146-BCA7-9238F039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86" y="1356201"/>
            <a:ext cx="4921793" cy="240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52A5741-739E-1744-92E1-663244ED9AD3}"/>
              </a:ext>
            </a:extLst>
          </p:cNvPr>
          <p:cNvSpPr txBox="1"/>
          <p:nvPr/>
        </p:nvSpPr>
        <p:spPr>
          <a:xfrm>
            <a:off x="1096649" y="3764974"/>
            <a:ext cx="76678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Google’s Neural Machine Translation System: Bridging the Gap between Human and Machine Translation, Wu et al., (2016)</a:t>
            </a:r>
          </a:p>
        </p:txBody>
      </p:sp>
    </p:spTree>
    <p:extLst>
      <p:ext uri="{BB962C8B-B14F-4D97-AF65-F5344CB8AC3E}">
        <p14:creationId xmlns:p14="http://schemas.microsoft.com/office/powerpoint/2010/main" val="40081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22D4853-60FB-D04C-AECA-7B8B26C0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61" y="1419848"/>
            <a:ext cx="5668326" cy="1655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BDFC44-2E68-AF4D-95B9-402ED9109F7B}"/>
              </a:ext>
            </a:extLst>
          </p:cNvPr>
          <p:cNvSpPr txBox="1"/>
          <p:nvPr/>
        </p:nvSpPr>
        <p:spPr>
          <a:xfrm>
            <a:off x="1750831" y="3056003"/>
            <a:ext cx="6441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Generating Sentences from a Continuous Space, Bowman</a:t>
            </a:r>
            <a:r>
              <a:rPr lang="ko-KR" altLang="en-US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et</a:t>
            </a:r>
            <a:r>
              <a:rPr lang="ko-KR" altLang="en-US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al., (2015)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AE025F-3F95-7046-B100-32749CC40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31" y="3669483"/>
            <a:ext cx="6369104" cy="2191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560DCF-7045-794C-9DE4-9840FFE47677}"/>
              </a:ext>
            </a:extLst>
          </p:cNvPr>
          <p:cNvSpPr txBox="1"/>
          <p:nvPr/>
        </p:nvSpPr>
        <p:spPr>
          <a:xfrm>
            <a:off x="1351215" y="1027569"/>
            <a:ext cx="644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Usage : Auto encoder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473C8-AD3E-9442-B520-EAFD30F5417A}"/>
              </a:ext>
            </a:extLst>
          </p:cNvPr>
          <p:cNvSpPr txBox="1"/>
          <p:nvPr/>
        </p:nvSpPr>
        <p:spPr>
          <a:xfrm>
            <a:off x="2569401" y="6005033"/>
            <a:ext cx="48982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Recurrent Neural Network-Based Semantic Variational Autoencoder for Sequence to Sequence Learning, Jang</a:t>
            </a:r>
            <a:r>
              <a:rPr lang="ko-KR" altLang="en-US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et</a:t>
            </a:r>
            <a:r>
              <a:rPr lang="ko-KR" altLang="en-US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 </a:t>
            </a:r>
            <a:r>
              <a:rPr lang="en-US" altLang="ko-KR" sz="105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al., (2019)</a:t>
            </a:r>
          </a:p>
        </p:txBody>
      </p:sp>
    </p:spTree>
    <p:extLst>
      <p:ext uri="{BB962C8B-B14F-4D97-AF65-F5344CB8AC3E}">
        <p14:creationId xmlns:p14="http://schemas.microsoft.com/office/powerpoint/2010/main" val="255361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2. Large Vocabulary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4C1186-B874-CE48-B431-E6ADE4B9A56E}"/>
              </a:ext>
            </a:extLst>
          </p:cNvPr>
          <p:cNvSpPr txBox="1"/>
          <p:nvPr/>
        </p:nvSpPr>
        <p:spPr>
          <a:xfrm>
            <a:off x="1148583" y="968435"/>
            <a:ext cx="665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 Gothic" panose="020D0604000000000000" pitchFamily="34" charset="-127"/>
                <a:ea typeface="Nanum Gothic" panose="020D0604000000000000" pitchFamily="34" charset="-127"/>
              </a:rPr>
              <a:t>- Much of the computational cost is dominated by calculating: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9FBC8BC-5254-8141-ACA5-1EFDD5C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6" y="2294873"/>
            <a:ext cx="7372490" cy="256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DD20DF-660C-C349-B4B9-F87A7A777E82}"/>
                  </a:ext>
                </a:extLst>
              </p:cNvPr>
              <p:cNvSpPr txBox="1"/>
              <p:nvPr/>
            </p:nvSpPr>
            <p:spPr>
              <a:xfrm>
                <a:off x="3146058" y="1521946"/>
                <a:ext cx="3533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DD20DF-660C-C349-B4B9-F87A7A777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058" y="1521946"/>
                <a:ext cx="3533313" cy="400110"/>
              </a:xfrm>
              <a:prstGeom prst="rect">
                <a:avLst/>
              </a:prstGeom>
              <a:blipFill>
                <a:blip r:embed="rId3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6A39DD-EC51-E84F-8017-4F012131D5B1}"/>
                  </a:ext>
                </a:extLst>
              </p:cNvPr>
              <p:cNvSpPr txBox="1"/>
              <p:nvPr/>
            </p:nvSpPr>
            <p:spPr>
              <a:xfrm>
                <a:off x="4131479" y="1894763"/>
                <a:ext cx="26721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6A39DD-EC51-E84F-8017-4F012131D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479" y="1894763"/>
                <a:ext cx="2672179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D1DA9A7-803D-BF4B-8D4C-2EA7879C101F}"/>
              </a:ext>
            </a:extLst>
          </p:cNvPr>
          <p:cNvSpPr txBox="1"/>
          <p:nvPr/>
        </p:nvSpPr>
        <p:spPr>
          <a:xfrm>
            <a:off x="1148583" y="4891928"/>
            <a:ext cx="7741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Solutions:</a:t>
            </a:r>
          </a:p>
          <a:p>
            <a:pPr marL="342900" indent="-342900">
              <a:buAutoNum type="arabicPeriod"/>
            </a:pPr>
            <a:r>
              <a:rPr lang="en-US" altLang="ko-KR" sz="1400" b="1" dirty="0"/>
              <a:t>Short-list : </a:t>
            </a:r>
            <a:r>
              <a:rPr lang="en-US" altLang="ko-KR" sz="1400" dirty="0"/>
              <a:t>use the RNN model for the most frequent words, and traditional N-gram model for the rest, easy to use but lose RNN’s main advantage (generalization to rare events)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b="1" dirty="0"/>
              <a:t>Batch local short-lists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0723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2. Large 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C749D-0692-294F-99C2-CDF9F7450123}"/>
              </a:ext>
            </a:extLst>
          </p:cNvPr>
          <p:cNvSpPr txBox="1"/>
          <p:nvPr/>
        </p:nvSpPr>
        <p:spPr>
          <a:xfrm>
            <a:off x="997651" y="885045"/>
            <a:ext cx="7741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Batch local short-lists</a:t>
            </a:r>
            <a:endParaRPr lang="ko-KR" alt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1343B-8263-AE40-A301-9769D4F64E1B}"/>
              </a:ext>
            </a:extLst>
          </p:cNvPr>
          <p:cNvSpPr txBox="1"/>
          <p:nvPr/>
        </p:nvSpPr>
        <p:spPr>
          <a:xfrm>
            <a:off x="1317249" y="1223599"/>
            <a:ext cx="613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Approximate full partition function from a subset of the vocabulary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EE6DBB-8B4C-2F4B-BD04-A2EB015E92B3}"/>
                  </a:ext>
                </a:extLst>
              </p:cNvPr>
              <p:cNvSpPr txBox="1"/>
              <p:nvPr/>
            </p:nvSpPr>
            <p:spPr>
              <a:xfrm>
                <a:off x="2819280" y="1738099"/>
                <a:ext cx="4296791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EE6DBB-8B4C-2F4B-BD04-A2EB015E9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280" y="1738099"/>
                <a:ext cx="4296791" cy="553357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D0680-8AF1-2741-A60E-0C2FBDCE5D91}"/>
                  </a:ext>
                </a:extLst>
              </p:cNvPr>
              <p:cNvSpPr txBox="1"/>
              <p:nvPr/>
            </p:nvSpPr>
            <p:spPr>
              <a:xfrm>
                <a:off x="1081709" y="2263976"/>
                <a:ext cx="7573211" cy="64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ko-KR" altLang="en-US" sz="1400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400" b="0" i="0" dirty="0" smtClean="0"/>
                            <m:t>, </m:t>
                          </m:r>
                          <m:sSubSup>
                            <m:sSub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𝑣𝑒𝑐𝑡𝑜𝑟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𝑏𝑖𝑎𝑠</m:t>
                          </m:r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D0680-8AF1-2741-A60E-0C2FBDCE5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09" y="2263976"/>
                <a:ext cx="7573211" cy="642420"/>
              </a:xfrm>
              <a:prstGeom prst="rect">
                <a:avLst/>
              </a:prstGeom>
              <a:blipFill>
                <a:blip r:embed="rId3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47475F-8017-4F47-BFF1-16EA394925C6}"/>
                  </a:ext>
                </a:extLst>
              </p:cNvPr>
              <p:cNvSpPr txBox="1"/>
              <p:nvPr/>
            </p:nvSpPr>
            <p:spPr>
              <a:xfrm>
                <a:off x="1494801" y="3149421"/>
                <a:ext cx="4602380" cy="72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𝛻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ko-KR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16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ko-KR" alt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47475F-8017-4F47-BFF1-16EA3949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801" y="3149421"/>
                <a:ext cx="4602380" cy="721031"/>
              </a:xfrm>
              <a:prstGeom prst="rect">
                <a:avLst/>
              </a:prstGeom>
              <a:blipFill>
                <a:blip r:embed="rId4"/>
                <a:stretch>
                  <a:fillRect t="-115517" r="-4683" b="-15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C90DF8E-7C5D-A142-B80D-74334C45E9BF}"/>
              </a:ext>
            </a:extLst>
          </p:cNvPr>
          <p:cNvSpPr txBox="1"/>
          <p:nvPr/>
        </p:nvSpPr>
        <p:spPr>
          <a:xfrm>
            <a:off x="1494801" y="2873995"/>
            <a:ext cx="179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Calculate gradient</a:t>
            </a:r>
            <a:endParaRPr lang="ko-KR" alt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880491-C1D2-6C4A-B40A-2F70055B2914}"/>
              </a:ext>
            </a:extLst>
          </p:cNvPr>
          <p:cNvSpPr txBox="1"/>
          <p:nvPr/>
        </p:nvSpPr>
        <p:spPr>
          <a:xfrm>
            <a:off x="1494801" y="1505005"/>
            <a:ext cx="1793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Probability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CEFF7-ED96-7C42-95D3-ED820683C72A}"/>
              </a:ext>
            </a:extLst>
          </p:cNvPr>
          <p:cNvSpPr txBox="1"/>
          <p:nvPr/>
        </p:nvSpPr>
        <p:spPr>
          <a:xfrm>
            <a:off x="1679606" y="6322262"/>
            <a:ext cx="6294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On Using Very Large Target Vocabulary for Neural Machine Translation, Jean at al., ACL 2015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82C62-A053-0F40-BBF4-8A7ACB5275C9}"/>
                  </a:ext>
                </a:extLst>
              </p:cNvPr>
              <p:cNvSpPr txBox="1"/>
              <p:nvPr/>
            </p:nvSpPr>
            <p:spPr>
              <a:xfrm>
                <a:off x="2269032" y="3862039"/>
                <a:ext cx="3053918" cy="347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82C62-A053-0F40-BBF4-8A7ACB527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032" y="3862039"/>
                <a:ext cx="3053918" cy="34772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2B71F4-A481-C14A-B66B-AF599ED2C33F}"/>
                  </a:ext>
                </a:extLst>
              </p:cNvPr>
              <p:cNvSpPr txBox="1"/>
              <p:nvPr/>
            </p:nvSpPr>
            <p:spPr>
              <a:xfrm>
                <a:off x="6378808" y="3336653"/>
                <a:ext cx="28926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𝑑𝑒𝑛𝑜𝑡𝑒𝑠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2B71F4-A481-C14A-B66B-AF599ED2C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808" y="3336653"/>
                <a:ext cx="2892607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아래쪽 화살표 12">
            <a:extLst>
              <a:ext uri="{FF2B5EF4-FFF2-40B4-BE49-F238E27FC236}">
                <a16:creationId xmlns:a16="http://schemas.microsoft.com/office/drawing/2014/main" id="{61ED72E6-E0A9-D045-A509-45DC37A53224}"/>
              </a:ext>
            </a:extLst>
          </p:cNvPr>
          <p:cNvSpPr/>
          <p:nvPr/>
        </p:nvSpPr>
        <p:spPr>
          <a:xfrm rot="16200000">
            <a:off x="6453671" y="3298477"/>
            <a:ext cx="413518" cy="43608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8E358-D212-DB4B-B257-9CAA8CD2D038}"/>
              </a:ext>
            </a:extLst>
          </p:cNvPr>
          <p:cNvSpPr txBox="1"/>
          <p:nvPr/>
        </p:nvSpPr>
        <p:spPr>
          <a:xfrm>
            <a:off x="1494801" y="4283714"/>
            <a:ext cx="726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Main idea</a:t>
            </a:r>
          </a:p>
          <a:p>
            <a:r>
              <a:rPr lang="en-US" altLang="ko-KR" sz="1600" dirty="0"/>
              <a:t>- Approximate expectation by sampling with a small number of samples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48A43-C45B-6B43-A022-9C810FB4A747}"/>
                  </a:ext>
                </a:extLst>
              </p:cNvPr>
              <p:cNvSpPr txBox="1"/>
              <p:nvPr/>
            </p:nvSpPr>
            <p:spPr>
              <a:xfrm>
                <a:off x="2422287" y="5139177"/>
                <a:ext cx="5246242" cy="944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sz="1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9"/>
                                    </m:rPr>
                                    <a:rPr lang="en-US" altLang="ko-KR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ko-KR" sz="1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1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altLang="ko-KR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48A43-C45B-6B43-A022-9C810FB4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87" y="5139177"/>
                <a:ext cx="5246242" cy="944682"/>
              </a:xfrm>
              <a:prstGeom prst="rect">
                <a:avLst/>
              </a:prstGeom>
              <a:blipFill>
                <a:blip r:embed="rId7"/>
                <a:stretch>
                  <a:fillRect t="-90667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D28832-30A5-A745-9EA8-5C4B3ED90676}"/>
                  </a:ext>
                </a:extLst>
              </p:cNvPr>
              <p:cNvSpPr txBox="1"/>
              <p:nvPr/>
            </p:nvSpPr>
            <p:spPr>
              <a:xfrm>
                <a:off x="1706942" y="4851306"/>
                <a:ext cx="63741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Given a predefined proposal distribution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600" dirty="0"/>
                  <a:t> and a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of samples from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D28832-30A5-A745-9EA8-5C4B3ED90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942" y="4851306"/>
                <a:ext cx="6374167" cy="338554"/>
              </a:xfrm>
              <a:prstGeom prst="rect">
                <a:avLst/>
              </a:prstGeom>
              <a:blipFill>
                <a:blip r:embed="rId8"/>
                <a:stretch>
                  <a:fillRect l="-199" t="-3571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18813-E6C4-7042-B609-946A3249A850}"/>
                  </a:ext>
                </a:extLst>
              </p:cNvPr>
              <p:cNvSpPr txBox="1"/>
              <p:nvPr/>
            </p:nvSpPr>
            <p:spPr>
              <a:xfrm>
                <a:off x="7041348" y="1768236"/>
                <a:ext cx="19570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18813-E6C4-7042-B609-946A3249A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348" y="1768236"/>
                <a:ext cx="1957082" cy="523220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1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2. Large 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C749D-0692-294F-99C2-CDF9F7450123}"/>
              </a:ext>
            </a:extLst>
          </p:cNvPr>
          <p:cNvSpPr txBox="1"/>
          <p:nvPr/>
        </p:nvSpPr>
        <p:spPr>
          <a:xfrm>
            <a:off x="997651" y="885045"/>
            <a:ext cx="7741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Batch local short-lists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CEFF7-ED96-7C42-95D3-ED820683C72A}"/>
              </a:ext>
            </a:extLst>
          </p:cNvPr>
          <p:cNvSpPr txBox="1"/>
          <p:nvPr/>
        </p:nvSpPr>
        <p:spPr>
          <a:xfrm>
            <a:off x="1679606" y="6322262"/>
            <a:ext cx="6294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On Using Very Large Target Vocabulary for Neural Machine Translation, Jean at al., ACL 2015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C8CCEDC-05B5-C14A-B804-F22A3E43C611}"/>
                  </a:ext>
                </a:extLst>
              </p:cNvPr>
              <p:cNvSpPr txBox="1"/>
              <p:nvPr/>
            </p:nvSpPr>
            <p:spPr>
              <a:xfrm>
                <a:off x="1012976" y="1201805"/>
                <a:ext cx="7269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Partition the training corpus and define a subset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/>
                  <a:t>of the target vocabulary for each partition prior to training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C8CCEDC-05B5-C14A-B804-F22A3E43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76" y="1201805"/>
                <a:ext cx="7269890" cy="584775"/>
              </a:xfrm>
              <a:prstGeom prst="rect">
                <a:avLst/>
              </a:prstGeom>
              <a:blipFill>
                <a:blip r:embed="rId2"/>
                <a:stretch>
                  <a:fillRect l="-349" t="-2128"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3B8B12-298B-6646-9B5F-558A59FA7D58}"/>
                  </a:ext>
                </a:extLst>
              </p:cNvPr>
              <p:cNvSpPr txBox="1"/>
              <p:nvPr/>
            </p:nvSpPr>
            <p:spPr>
              <a:xfrm>
                <a:off x="1012976" y="2504061"/>
                <a:ext cx="637416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refers to the subset of target words used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partition and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3B8B12-298B-6646-9B5F-558A59FA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76" y="2504061"/>
                <a:ext cx="6374167" cy="342979"/>
              </a:xfrm>
              <a:prstGeom prst="rect">
                <a:avLst/>
              </a:prstGeom>
              <a:blipFill>
                <a:blip r:embed="rId3"/>
                <a:stretch>
                  <a:fillRect l="-398" t="-3571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9D390B-CB4F-E44A-9BC4-F5C07F24E3E6}"/>
                  </a:ext>
                </a:extLst>
              </p:cNvPr>
              <p:cNvSpPr txBox="1"/>
              <p:nvPr/>
            </p:nvSpPr>
            <p:spPr>
              <a:xfrm>
                <a:off x="6631619" y="2228280"/>
                <a:ext cx="2343705" cy="89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den>
                              </m:f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Sup>
                                <m:sSub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9D390B-CB4F-E44A-9BC4-F5C07F24E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19" y="2228280"/>
                <a:ext cx="2343705" cy="890052"/>
              </a:xfrm>
              <a:prstGeom prst="rect">
                <a:avLst/>
              </a:prstGeom>
              <a:blipFill>
                <a:blip r:embed="rId4"/>
                <a:stretch>
                  <a:fillRect l="-25269" t="-200000" r="-4301" b="-2847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40F6FA-2071-9147-BF12-30F21A7DDF46}"/>
                  </a:ext>
                </a:extLst>
              </p:cNvPr>
              <p:cNvSpPr txBox="1"/>
              <p:nvPr/>
            </p:nvSpPr>
            <p:spPr>
              <a:xfrm>
                <a:off x="1012976" y="3126084"/>
                <a:ext cx="7683394" cy="729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9"/>
                                    </m:rP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altLang="ko-KR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nary>
                            </m:den>
                          </m:f>
                          <m:r>
                            <a:rPr lang="en-US" altLang="ko-KR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40F6FA-2071-9147-BF12-30F21A7DD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76" y="3126084"/>
                <a:ext cx="7683394" cy="729239"/>
              </a:xfrm>
              <a:prstGeom prst="rect">
                <a:avLst/>
              </a:prstGeom>
              <a:blipFill>
                <a:blip r:embed="rId5"/>
                <a:stretch>
                  <a:fillRect t="-113559" b="-1559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FCA16B1-1065-344B-BCA2-CEDAAD306D03}"/>
              </a:ext>
            </a:extLst>
          </p:cNvPr>
          <p:cNvSpPr txBox="1"/>
          <p:nvPr/>
        </p:nvSpPr>
        <p:spPr>
          <a:xfrm>
            <a:off x="1012976" y="2847040"/>
            <a:ext cx="1917578" cy="34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From equation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8637C0-E87F-E648-A31E-38EE12137796}"/>
                  </a:ext>
                </a:extLst>
              </p:cNvPr>
              <p:cNvSpPr txBox="1"/>
              <p:nvPr/>
            </p:nvSpPr>
            <p:spPr>
              <a:xfrm>
                <a:off x="586848" y="3722410"/>
                <a:ext cx="7429688" cy="691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8637C0-E87F-E648-A31E-38EE1213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48" y="3722410"/>
                <a:ext cx="7429688" cy="691023"/>
              </a:xfrm>
              <a:prstGeom prst="rect">
                <a:avLst/>
              </a:prstGeom>
              <a:blipFill>
                <a:blip r:embed="rId6"/>
                <a:stretch>
                  <a:fillRect t="-14286" b="-73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79464-8C56-F543-A59D-516FCCCC1907}"/>
                  </a:ext>
                </a:extLst>
              </p:cNvPr>
              <p:cNvSpPr txBox="1"/>
              <p:nvPr/>
            </p:nvSpPr>
            <p:spPr>
              <a:xfrm>
                <a:off x="3618513" y="4351990"/>
                <a:ext cx="3314948" cy="710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79464-8C56-F543-A59D-516FCCCC1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13" y="4351990"/>
                <a:ext cx="3314948" cy="710387"/>
              </a:xfrm>
              <a:prstGeom prst="rect">
                <a:avLst/>
              </a:prstGeom>
              <a:blipFill>
                <a:blip r:embed="rId7"/>
                <a:stretch>
                  <a:fillRect l="-1908" t="-14035" b="-70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299363-EBAD-0745-8BA1-67C45D73843E}"/>
                  </a:ext>
                </a:extLst>
              </p:cNvPr>
              <p:cNvSpPr txBox="1"/>
              <p:nvPr/>
            </p:nvSpPr>
            <p:spPr>
              <a:xfrm>
                <a:off x="3820048" y="5002650"/>
                <a:ext cx="3104535" cy="71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299363-EBAD-0745-8BA1-67C45D738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048" y="5002650"/>
                <a:ext cx="3104535" cy="717632"/>
              </a:xfrm>
              <a:prstGeom prst="rect">
                <a:avLst/>
              </a:prstGeom>
              <a:blipFill>
                <a:blip r:embed="rId8"/>
                <a:stretch>
                  <a:fillRect l="-2449" t="-14035" r="-11020" b="-70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D8535-2444-9B49-85E1-7BB4264E1E2D}"/>
                  </a:ext>
                </a:extLst>
              </p:cNvPr>
              <p:cNvSpPr txBox="1"/>
              <p:nvPr/>
            </p:nvSpPr>
            <p:spPr>
              <a:xfrm>
                <a:off x="3837804" y="5659169"/>
                <a:ext cx="3823626" cy="734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ko-KR" sz="1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  <m:sup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ko-KR" sz="1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d>
                            <m:dPr>
                              <m:ctrlP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6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d>
                                <m:d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ko-KR" sz="16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6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D8535-2444-9B49-85E1-7BB4264E1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04" y="5659169"/>
                <a:ext cx="3823626" cy="734560"/>
              </a:xfrm>
              <a:prstGeom prst="rect">
                <a:avLst/>
              </a:prstGeom>
              <a:blipFill>
                <a:blip r:embed="rId9"/>
                <a:stretch>
                  <a:fillRect l="-1325" t="-8621" b="-7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66CE04D-8BAC-B446-B906-DD6AD415F1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734609"/>
                  </p:ext>
                </p:extLst>
              </p:nvPr>
            </p:nvGraphicFramePr>
            <p:xfrm>
              <a:off x="1141562" y="1880215"/>
              <a:ext cx="726988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648">
                      <a:extLst>
                        <a:ext uri="{9D8B030D-6E8A-4147-A177-3AD203B41FA5}">
                          <a16:colId xmlns:a16="http://schemas.microsoft.com/office/drawing/2014/main" val="327682318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69177671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466940071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58055988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1809159569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418141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902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B66CE04D-8BAC-B446-B906-DD6AD415F1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9734609"/>
                  </p:ext>
                </p:extLst>
              </p:nvPr>
            </p:nvGraphicFramePr>
            <p:xfrm>
              <a:off x="1141562" y="1880215"/>
              <a:ext cx="726988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648">
                      <a:extLst>
                        <a:ext uri="{9D8B030D-6E8A-4147-A177-3AD203B41FA5}">
                          <a16:colId xmlns:a16="http://schemas.microsoft.com/office/drawing/2014/main" val="327682318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69177671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466940071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580559882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1809159569"/>
                        </a:ext>
                      </a:extLst>
                    </a:gridCol>
                    <a:gridCol w="1211648">
                      <a:extLst>
                        <a:ext uri="{9D8B030D-6E8A-4147-A177-3AD203B41FA5}">
                          <a16:colId xmlns:a16="http://schemas.microsoft.com/office/drawing/2014/main" val="4181419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10000" r="-497917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1053" t="-10000" r="-403158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98958" t="-10000" r="-298958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98958" t="-10000" r="-198958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497917" t="-10000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8902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483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2. Large Vocabulary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C749D-0692-294F-99C2-CDF9F7450123}"/>
              </a:ext>
            </a:extLst>
          </p:cNvPr>
          <p:cNvSpPr txBox="1"/>
          <p:nvPr/>
        </p:nvSpPr>
        <p:spPr>
          <a:xfrm>
            <a:off x="997651" y="885045"/>
            <a:ext cx="7741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Batch local short-lists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CEFF7-ED96-7C42-95D3-ED820683C72A}"/>
              </a:ext>
            </a:extLst>
          </p:cNvPr>
          <p:cNvSpPr txBox="1"/>
          <p:nvPr/>
        </p:nvSpPr>
        <p:spPr>
          <a:xfrm>
            <a:off x="1679606" y="6322262"/>
            <a:ext cx="6294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On Using Very Large Target Vocabulary for Neural Machine Translation, Jean at al., ACL 2015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CCEDC-05B5-C14A-B804-F22A3E43C611}"/>
              </a:ext>
            </a:extLst>
          </p:cNvPr>
          <p:cNvSpPr txBox="1"/>
          <p:nvPr/>
        </p:nvSpPr>
        <p:spPr>
          <a:xfrm>
            <a:off x="1012976" y="1201805"/>
            <a:ext cx="7269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Substituting partition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20395-357D-2940-A5F8-5AF15181CFAE}"/>
                  </a:ext>
                </a:extLst>
              </p:cNvPr>
              <p:cNvSpPr txBox="1"/>
              <p:nvPr/>
            </p:nvSpPr>
            <p:spPr>
              <a:xfrm>
                <a:off x="1012976" y="1611540"/>
                <a:ext cx="72698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1. Paper (fix vocab size, variant in batch size)</a:t>
                </a:r>
              </a:p>
              <a:p>
                <a:r>
                  <a:rPr lang="en-US" altLang="ko-KR" sz="1600" dirty="0"/>
                  <a:t>: collect subset documents until the number of unique words reach to a threshold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B20395-357D-2940-A5F8-5AF15181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76" y="1611540"/>
                <a:ext cx="7269890" cy="584775"/>
              </a:xfrm>
              <a:prstGeom prst="rect">
                <a:avLst/>
              </a:prstGeom>
              <a:blipFill>
                <a:blip r:embed="rId2"/>
                <a:stretch>
                  <a:fillRect l="-349"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88C6839-B065-B845-B1D1-AA57FFF161ED}"/>
              </a:ext>
            </a:extLst>
          </p:cNvPr>
          <p:cNvSpPr txBox="1"/>
          <p:nvPr/>
        </p:nvSpPr>
        <p:spPr>
          <a:xfrm>
            <a:off x="1012976" y="2292450"/>
            <a:ext cx="726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Fix batch size, variant in vocab size</a:t>
            </a:r>
          </a:p>
          <a:p>
            <a:r>
              <a:rPr lang="en-US" altLang="ko-KR" sz="1600" dirty="0"/>
              <a:t>: each subset has equivalent batch size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3A96AD-C7DF-0C45-8962-1FAAC02DF80E}"/>
              </a:ext>
            </a:extLst>
          </p:cNvPr>
          <p:cNvSpPr txBox="1"/>
          <p:nvPr/>
        </p:nvSpPr>
        <p:spPr>
          <a:xfrm>
            <a:off x="1012976" y="2970490"/>
            <a:ext cx="774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3. Random sampling</a:t>
            </a:r>
          </a:p>
          <a:p>
            <a:r>
              <a:rPr lang="en-US" altLang="ko-KR" sz="1600" dirty="0"/>
              <a:t>: randomly sample vocabulary for every iteration, but the target words should be contained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사각형: 둥근 모서리 58">
                <a:extLst>
                  <a:ext uri="{FF2B5EF4-FFF2-40B4-BE49-F238E27FC236}">
                    <a16:creationId xmlns:a16="http://schemas.microsoft.com/office/drawing/2014/main" id="{58AC8AF8-BA12-6647-8028-29CE9C94E2D6}"/>
                  </a:ext>
                </a:extLst>
              </p:cNvPr>
              <p:cNvSpPr/>
              <p:nvPr/>
            </p:nvSpPr>
            <p:spPr>
              <a:xfrm>
                <a:off x="1012976" y="4608566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사각형: 둥근 모서리 58">
                <a:extLst>
                  <a:ext uri="{FF2B5EF4-FFF2-40B4-BE49-F238E27FC236}">
                    <a16:creationId xmlns:a16="http://schemas.microsoft.com/office/drawing/2014/main" id="{58AC8AF8-BA12-6647-8028-29CE9C94E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76" y="4608566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7A6449-3723-AE40-AA02-A5EDE41676F5}"/>
              </a:ext>
            </a:extLst>
          </p:cNvPr>
          <p:cNvCxnSpPr>
            <a:cxnSpLocks/>
          </p:cNvCxnSpPr>
          <p:nvPr/>
        </p:nvCxnSpPr>
        <p:spPr>
          <a:xfrm>
            <a:off x="1975375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사각형: 둥근 모서리 62">
                <a:extLst>
                  <a:ext uri="{FF2B5EF4-FFF2-40B4-BE49-F238E27FC236}">
                    <a16:creationId xmlns:a16="http://schemas.microsoft.com/office/drawing/2014/main" id="{BC463BCA-CEF0-1A46-9632-2D6CE83BB709}"/>
                  </a:ext>
                </a:extLst>
              </p:cNvPr>
              <p:cNvSpPr/>
              <p:nvPr/>
            </p:nvSpPr>
            <p:spPr>
              <a:xfrm>
                <a:off x="3137172" y="4608566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사각형: 둥근 모서리 62">
                <a:extLst>
                  <a:ext uri="{FF2B5EF4-FFF2-40B4-BE49-F238E27FC236}">
                    <a16:creationId xmlns:a16="http://schemas.microsoft.com/office/drawing/2014/main" id="{BC463BCA-CEF0-1A46-9632-2D6CE83BB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72" y="4608566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2E07789-9375-D946-A5B7-E14F27DF095A}"/>
              </a:ext>
            </a:extLst>
          </p:cNvPr>
          <p:cNvCxnSpPr>
            <a:cxnSpLocks/>
          </p:cNvCxnSpPr>
          <p:nvPr/>
        </p:nvCxnSpPr>
        <p:spPr>
          <a:xfrm>
            <a:off x="4099571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9D93C8-03BA-1C4B-A1B9-8B66B420283E}"/>
              </a:ext>
            </a:extLst>
          </p:cNvPr>
          <p:cNvCxnSpPr>
            <a:cxnSpLocks/>
          </p:cNvCxnSpPr>
          <p:nvPr/>
        </p:nvCxnSpPr>
        <p:spPr>
          <a:xfrm>
            <a:off x="2791514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사각형: 둥근 모서리 67">
                <a:extLst>
                  <a:ext uri="{FF2B5EF4-FFF2-40B4-BE49-F238E27FC236}">
                    <a16:creationId xmlns:a16="http://schemas.microsoft.com/office/drawing/2014/main" id="{B32C27CE-A1F5-DA4C-8A7D-6387CCEDF03C}"/>
                  </a:ext>
                </a:extLst>
              </p:cNvPr>
              <p:cNvSpPr/>
              <p:nvPr/>
            </p:nvSpPr>
            <p:spPr>
              <a:xfrm>
                <a:off x="5794544" y="4608566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사각형: 둥근 모서리 67">
                <a:extLst>
                  <a:ext uri="{FF2B5EF4-FFF2-40B4-BE49-F238E27FC236}">
                    <a16:creationId xmlns:a16="http://schemas.microsoft.com/office/drawing/2014/main" id="{B32C27CE-A1F5-DA4C-8A7D-6387CCEDF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544" y="4608566"/>
                <a:ext cx="878359" cy="6582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1487A68-0F54-884C-8696-D663744D6A4C}"/>
              </a:ext>
            </a:extLst>
          </p:cNvPr>
          <p:cNvCxnSpPr>
            <a:cxnSpLocks/>
          </p:cNvCxnSpPr>
          <p:nvPr/>
        </p:nvCxnSpPr>
        <p:spPr>
          <a:xfrm>
            <a:off x="6756943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사각형: 둥근 모서리 71">
                <a:extLst>
                  <a:ext uri="{FF2B5EF4-FFF2-40B4-BE49-F238E27FC236}">
                    <a16:creationId xmlns:a16="http://schemas.microsoft.com/office/drawing/2014/main" id="{6B52DC35-B360-5B45-8CB6-285B402C1C93}"/>
                  </a:ext>
                </a:extLst>
              </p:cNvPr>
              <p:cNvSpPr/>
              <p:nvPr/>
            </p:nvSpPr>
            <p:spPr>
              <a:xfrm>
                <a:off x="7918740" y="4608566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𝐊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사각형: 둥근 모서리 71">
                <a:extLst>
                  <a:ext uri="{FF2B5EF4-FFF2-40B4-BE49-F238E27FC236}">
                    <a16:creationId xmlns:a16="http://schemas.microsoft.com/office/drawing/2014/main" id="{6B52DC35-B360-5B45-8CB6-285B402C1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740" y="4608566"/>
                <a:ext cx="878359" cy="65829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0898BA-FFC9-2048-9ADB-A92CCCD38511}"/>
              </a:ext>
            </a:extLst>
          </p:cNvPr>
          <p:cNvCxnSpPr>
            <a:cxnSpLocks/>
          </p:cNvCxnSpPr>
          <p:nvPr/>
        </p:nvCxnSpPr>
        <p:spPr>
          <a:xfrm>
            <a:off x="7573082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사각형: 둥근 모서리 75">
                <a:extLst>
                  <a:ext uri="{FF2B5EF4-FFF2-40B4-BE49-F238E27FC236}">
                    <a16:creationId xmlns:a16="http://schemas.microsoft.com/office/drawing/2014/main" id="{0E1EEF2F-DBD7-CC48-B181-635EC8CEFA71}"/>
                  </a:ext>
                </a:extLst>
              </p:cNvPr>
              <p:cNvSpPr/>
              <p:nvPr/>
            </p:nvSpPr>
            <p:spPr>
              <a:xfrm>
                <a:off x="4465858" y="4608566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사각형: 둥근 모서리 75">
                <a:extLst>
                  <a:ext uri="{FF2B5EF4-FFF2-40B4-BE49-F238E27FC236}">
                    <a16:creationId xmlns:a16="http://schemas.microsoft.com/office/drawing/2014/main" id="{0E1EEF2F-DBD7-CC48-B181-635EC8C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58" y="4608566"/>
                <a:ext cx="878359" cy="65829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802A001-6702-E448-ABA7-113678071B5D}"/>
              </a:ext>
            </a:extLst>
          </p:cNvPr>
          <p:cNvCxnSpPr>
            <a:cxnSpLocks/>
          </p:cNvCxnSpPr>
          <p:nvPr/>
        </p:nvCxnSpPr>
        <p:spPr>
          <a:xfrm>
            <a:off x="5428257" y="4937715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8CF9EA6-0A28-8240-8623-72F3E0E2E797}"/>
              </a:ext>
            </a:extLst>
          </p:cNvPr>
          <p:cNvCxnSpPr>
            <a:cxnSpLocks/>
          </p:cNvCxnSpPr>
          <p:nvPr/>
        </p:nvCxnSpPr>
        <p:spPr>
          <a:xfrm flipV="1">
            <a:off x="6227083" y="416545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C7CAED9-984C-314E-A15C-20F4F1B238E1}"/>
              </a:ext>
            </a:extLst>
          </p:cNvPr>
          <p:cNvCxnSpPr>
            <a:cxnSpLocks/>
          </p:cNvCxnSpPr>
          <p:nvPr/>
        </p:nvCxnSpPr>
        <p:spPr>
          <a:xfrm flipV="1">
            <a:off x="8351279" y="416545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9AB15D8-9F6E-F94E-8DD6-77D9E35C1E28}"/>
              </a:ext>
            </a:extLst>
          </p:cNvPr>
          <p:cNvCxnSpPr>
            <a:cxnSpLocks/>
          </p:cNvCxnSpPr>
          <p:nvPr/>
        </p:nvCxnSpPr>
        <p:spPr>
          <a:xfrm flipV="1">
            <a:off x="4898397" y="416545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DA3A6E5-C3B9-5F46-A533-B666A1C53423}"/>
                  </a:ext>
                </a:extLst>
              </p:cNvPr>
              <p:cNvSpPr/>
              <p:nvPr/>
            </p:nvSpPr>
            <p:spPr>
              <a:xfrm>
                <a:off x="4553187" y="3702612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DA3A6E5-C3B9-5F46-A533-B666A1C53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187" y="3702612"/>
                <a:ext cx="690420" cy="391485"/>
              </a:xfrm>
              <a:prstGeom prst="rect">
                <a:avLst/>
              </a:prstGeom>
              <a:blipFill>
                <a:blip r:embed="rId8"/>
                <a:stretch>
                  <a:fillRect b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D63062D-80E1-5942-8D1A-6E9EE07FCB79}"/>
                  </a:ext>
                </a:extLst>
              </p:cNvPr>
              <p:cNvSpPr/>
              <p:nvPr/>
            </p:nvSpPr>
            <p:spPr>
              <a:xfrm>
                <a:off x="5881872" y="3702612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D63062D-80E1-5942-8D1A-6E9EE07FC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2" y="3702612"/>
                <a:ext cx="690420" cy="391485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2B15AD-39A4-E648-8885-DBA28B353B4C}"/>
              </a:ext>
            </a:extLst>
          </p:cNvPr>
          <p:cNvSpPr/>
          <p:nvPr/>
        </p:nvSpPr>
        <p:spPr>
          <a:xfrm>
            <a:off x="8006068" y="3702612"/>
            <a:ext cx="690420" cy="3914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&lt;EOS&gt;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DBB3405-9AD9-C84B-BCA4-E4C643679441}"/>
              </a:ext>
            </a:extLst>
          </p:cNvPr>
          <p:cNvSpPr/>
          <p:nvPr/>
        </p:nvSpPr>
        <p:spPr>
          <a:xfrm>
            <a:off x="2160942" y="4679638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00FD325-1A78-AB41-BBC5-84238AE6B30B}"/>
              </a:ext>
            </a:extLst>
          </p:cNvPr>
          <p:cNvSpPr/>
          <p:nvPr/>
        </p:nvSpPr>
        <p:spPr>
          <a:xfrm>
            <a:off x="6943554" y="4679638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96E5E7-DDC7-8844-A80A-07CE67EEBF28}"/>
              </a:ext>
            </a:extLst>
          </p:cNvPr>
          <p:cNvSpPr/>
          <p:nvPr/>
        </p:nvSpPr>
        <p:spPr>
          <a:xfrm>
            <a:off x="6943553" y="3642291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7E13F3-149D-0240-8A02-C898144A7BEE}"/>
              </a:ext>
            </a:extLst>
          </p:cNvPr>
          <p:cNvCxnSpPr>
            <a:cxnSpLocks/>
          </p:cNvCxnSpPr>
          <p:nvPr/>
        </p:nvCxnSpPr>
        <p:spPr>
          <a:xfrm flipV="1">
            <a:off x="1445515" y="5344351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3EAF725-3F71-9041-98F5-9D7585EFAC4D}"/>
                  </a:ext>
                </a:extLst>
              </p:cNvPr>
              <p:cNvSpPr/>
              <p:nvPr/>
            </p:nvSpPr>
            <p:spPr>
              <a:xfrm>
                <a:off x="1100305" y="5723109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3EAF725-3F71-9041-98F5-9D7585EFA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305" y="5723109"/>
                <a:ext cx="690420" cy="391485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C65721-528D-BC41-A0C2-E27C829CAF62}"/>
              </a:ext>
            </a:extLst>
          </p:cNvPr>
          <p:cNvCxnSpPr>
            <a:cxnSpLocks/>
          </p:cNvCxnSpPr>
          <p:nvPr/>
        </p:nvCxnSpPr>
        <p:spPr>
          <a:xfrm flipV="1">
            <a:off x="3569711" y="5344351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190ABA-47D9-9C47-9E24-82611E8C7D36}"/>
                  </a:ext>
                </a:extLst>
              </p:cNvPr>
              <p:cNvSpPr/>
              <p:nvPr/>
            </p:nvSpPr>
            <p:spPr>
              <a:xfrm>
                <a:off x="3224501" y="5723109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6190ABA-47D9-9C47-9E24-82611E8C7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01" y="5723109"/>
                <a:ext cx="690420" cy="39148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0368028-6DD6-354D-8030-7BD5C49BF4A4}"/>
              </a:ext>
            </a:extLst>
          </p:cNvPr>
          <p:cNvCxnSpPr>
            <a:cxnSpLocks/>
          </p:cNvCxnSpPr>
          <p:nvPr/>
        </p:nvCxnSpPr>
        <p:spPr>
          <a:xfrm flipV="1">
            <a:off x="6227083" y="5344351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3340C7-0BD9-8148-84A8-2753077774BF}"/>
                  </a:ext>
                </a:extLst>
              </p:cNvPr>
              <p:cNvSpPr/>
              <p:nvPr/>
            </p:nvSpPr>
            <p:spPr>
              <a:xfrm>
                <a:off x="5881873" y="5723109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3340C7-0BD9-8148-84A8-275307777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3" y="5723109"/>
                <a:ext cx="690420" cy="391485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7170D3B-7773-A74F-9A68-76D1E01B8508}"/>
              </a:ext>
            </a:extLst>
          </p:cNvPr>
          <p:cNvCxnSpPr>
            <a:cxnSpLocks/>
          </p:cNvCxnSpPr>
          <p:nvPr/>
        </p:nvCxnSpPr>
        <p:spPr>
          <a:xfrm flipV="1">
            <a:off x="8351279" y="5344351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0B9B56F-F293-AD4E-89DA-6FE96BFF4E91}"/>
                  </a:ext>
                </a:extLst>
              </p:cNvPr>
              <p:cNvSpPr/>
              <p:nvPr/>
            </p:nvSpPr>
            <p:spPr>
              <a:xfrm>
                <a:off x="8006069" y="5723109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𝐊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0B9B56F-F293-AD4E-89DA-6FE96BFF4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069" y="5723109"/>
                <a:ext cx="690420" cy="391485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E0BD36F-ABE5-CC4D-881C-1F788B3BBAD1}"/>
              </a:ext>
            </a:extLst>
          </p:cNvPr>
          <p:cNvCxnSpPr>
            <a:cxnSpLocks/>
          </p:cNvCxnSpPr>
          <p:nvPr/>
        </p:nvCxnSpPr>
        <p:spPr>
          <a:xfrm flipV="1">
            <a:off x="4898397" y="5344351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9B0EAB-52AD-A840-8294-0AB4A53D855E}"/>
              </a:ext>
            </a:extLst>
          </p:cNvPr>
          <p:cNvSpPr/>
          <p:nvPr/>
        </p:nvSpPr>
        <p:spPr>
          <a:xfrm>
            <a:off x="4553187" y="5723109"/>
            <a:ext cx="690420" cy="39148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&lt;EOS&gt;</a:t>
            </a:r>
            <a:endParaRPr lang="ko-KR" altLang="en-US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7802BC-5DA0-4A42-AA53-7B2028731859}"/>
              </a:ext>
            </a:extLst>
          </p:cNvPr>
          <p:cNvSpPr/>
          <p:nvPr/>
        </p:nvSpPr>
        <p:spPr>
          <a:xfrm>
            <a:off x="2160943" y="572310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98968D6-D6EE-3D4C-8446-B99AD7AE401C}"/>
              </a:ext>
            </a:extLst>
          </p:cNvPr>
          <p:cNvSpPr/>
          <p:nvPr/>
        </p:nvSpPr>
        <p:spPr>
          <a:xfrm>
            <a:off x="6943555" y="572310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0100D9A-22AC-704B-AA9A-FB07A35B4CFB}"/>
                  </a:ext>
                </a:extLst>
              </p:cNvPr>
              <p:cNvSpPr/>
              <p:nvPr/>
            </p:nvSpPr>
            <p:spPr>
              <a:xfrm>
                <a:off x="4026980" y="4937715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0100D9A-22AC-704B-AA9A-FB07A35B4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980" y="4937715"/>
                <a:ext cx="42614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93E3205-2F17-6143-B97E-C82589BE73C8}"/>
                  </a:ext>
                </a:extLst>
              </p:cNvPr>
              <p:cNvSpPr txBox="1"/>
              <p:nvPr/>
            </p:nvSpPr>
            <p:spPr>
              <a:xfrm>
                <a:off x="6100502" y="4215423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93E3205-2F17-6143-B97E-C82589BE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502" y="4215423"/>
                <a:ext cx="2581465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4C73D1-52D8-334C-B791-4C1A7023AB43}"/>
                  </a:ext>
                </a:extLst>
              </p:cNvPr>
              <p:cNvSpPr txBox="1"/>
              <p:nvPr/>
            </p:nvSpPr>
            <p:spPr>
              <a:xfrm>
                <a:off x="1323252" y="4161517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4C73D1-52D8-334C-B791-4C1A7023A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52" y="4161517"/>
                <a:ext cx="2581465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53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AACC4FF4-8E50-0947-968B-AAF7F609F949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3. Limitations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27A2E8B-F96A-AC48-AD5C-BFA0353AD611}"/>
              </a:ext>
            </a:extLst>
          </p:cNvPr>
          <p:cNvSpPr txBox="1">
            <a:spLocks/>
          </p:cNvSpPr>
          <p:nvPr/>
        </p:nvSpPr>
        <p:spPr>
          <a:xfrm>
            <a:off x="1044104" y="1038933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0" dirty="0">
                <a:solidFill>
                  <a:schemeClr val="tx1"/>
                </a:solidFill>
              </a:rPr>
              <a:t>1)</a:t>
            </a:r>
            <a:r>
              <a:rPr lang="ko-KR" altLang="en-US" sz="1600" b="0" dirty="0">
                <a:solidFill>
                  <a:schemeClr val="tx1"/>
                </a:solidFill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</a:rPr>
              <a:t>Hard to capture long term dependency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사각형: 둥근 모서리 58">
                <a:extLst>
                  <a:ext uri="{FF2B5EF4-FFF2-40B4-BE49-F238E27FC236}">
                    <a16:creationId xmlns:a16="http://schemas.microsoft.com/office/drawing/2014/main" id="{3271BB22-A37A-5E49-A42D-4FB82E716751}"/>
                  </a:ext>
                </a:extLst>
              </p:cNvPr>
              <p:cNvSpPr/>
              <p:nvPr/>
            </p:nvSpPr>
            <p:spPr>
              <a:xfrm>
                <a:off x="2401435" y="2873443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사각형: 둥근 모서리 58">
                <a:extLst>
                  <a:ext uri="{FF2B5EF4-FFF2-40B4-BE49-F238E27FC236}">
                    <a16:creationId xmlns:a16="http://schemas.microsoft.com/office/drawing/2014/main" id="{3271BB22-A37A-5E49-A42D-4FB82E716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35" y="2873443"/>
                <a:ext cx="878359" cy="6582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F1F676-2092-8F47-9F9E-39D80DAC7A2C}"/>
              </a:ext>
            </a:extLst>
          </p:cNvPr>
          <p:cNvCxnSpPr>
            <a:cxnSpLocks/>
          </p:cNvCxnSpPr>
          <p:nvPr/>
        </p:nvCxnSpPr>
        <p:spPr>
          <a:xfrm>
            <a:off x="3363834" y="3202592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사각형: 둥근 모서리 62">
                <a:extLst>
                  <a:ext uri="{FF2B5EF4-FFF2-40B4-BE49-F238E27FC236}">
                    <a16:creationId xmlns:a16="http://schemas.microsoft.com/office/drawing/2014/main" id="{F7D324AD-9251-3141-90EF-6215CA8283C2}"/>
                  </a:ext>
                </a:extLst>
              </p:cNvPr>
              <p:cNvSpPr/>
              <p:nvPr/>
            </p:nvSpPr>
            <p:spPr>
              <a:xfrm>
                <a:off x="5778258" y="2873443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사각형: 둥근 모서리 62">
                <a:extLst>
                  <a:ext uri="{FF2B5EF4-FFF2-40B4-BE49-F238E27FC236}">
                    <a16:creationId xmlns:a16="http://schemas.microsoft.com/office/drawing/2014/main" id="{F7D324AD-9251-3141-90EF-6215CA828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258" y="2873443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25DBE1-943B-7F49-B401-04DAFA25405F}"/>
              </a:ext>
            </a:extLst>
          </p:cNvPr>
          <p:cNvCxnSpPr>
            <a:cxnSpLocks/>
          </p:cNvCxnSpPr>
          <p:nvPr/>
        </p:nvCxnSpPr>
        <p:spPr>
          <a:xfrm>
            <a:off x="5432600" y="3202592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AFB6CB-4065-C24A-8AEE-1B296174D7FA}"/>
              </a:ext>
            </a:extLst>
          </p:cNvPr>
          <p:cNvSpPr/>
          <p:nvPr/>
        </p:nvSpPr>
        <p:spPr>
          <a:xfrm>
            <a:off x="4824232" y="2944515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B4831B-2FE6-BC47-A24A-D40D68AB6795}"/>
              </a:ext>
            </a:extLst>
          </p:cNvPr>
          <p:cNvCxnSpPr>
            <a:cxnSpLocks/>
          </p:cNvCxnSpPr>
          <p:nvPr/>
        </p:nvCxnSpPr>
        <p:spPr>
          <a:xfrm flipV="1">
            <a:off x="2833974" y="360922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09C9ED5-9DB0-8641-9946-C5E7DFB9A2BF}"/>
                  </a:ext>
                </a:extLst>
              </p:cNvPr>
              <p:cNvSpPr/>
              <p:nvPr/>
            </p:nvSpPr>
            <p:spPr>
              <a:xfrm>
                <a:off x="2488764" y="3987986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09C9ED5-9DB0-8641-9946-C5E7DFB9A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64" y="3987986"/>
                <a:ext cx="690420" cy="391485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1FD433-A488-8741-94F2-2B48E7C12822}"/>
              </a:ext>
            </a:extLst>
          </p:cNvPr>
          <p:cNvCxnSpPr>
            <a:cxnSpLocks/>
          </p:cNvCxnSpPr>
          <p:nvPr/>
        </p:nvCxnSpPr>
        <p:spPr>
          <a:xfrm flipV="1">
            <a:off x="6210797" y="360922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EC89300-FB7D-3647-9D25-3A3CB21FA46D}"/>
                  </a:ext>
                </a:extLst>
              </p:cNvPr>
              <p:cNvSpPr/>
              <p:nvPr/>
            </p:nvSpPr>
            <p:spPr>
              <a:xfrm>
                <a:off x="5865587" y="3987986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EC89300-FB7D-3647-9D25-3A3CB21FA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587" y="3987986"/>
                <a:ext cx="690420" cy="391485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9EE91B-25A0-1440-81F8-169B02684AF3}"/>
              </a:ext>
            </a:extLst>
          </p:cNvPr>
          <p:cNvSpPr/>
          <p:nvPr/>
        </p:nvSpPr>
        <p:spPr>
          <a:xfrm>
            <a:off x="4824233" y="3987986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E5EF84-6747-284E-A160-6F05E09F288A}"/>
              </a:ext>
            </a:extLst>
          </p:cNvPr>
          <p:cNvCxnSpPr>
            <a:cxnSpLocks/>
          </p:cNvCxnSpPr>
          <p:nvPr/>
        </p:nvCxnSpPr>
        <p:spPr>
          <a:xfrm>
            <a:off x="6740657" y="3202592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4285D5-F82C-374C-B998-3FB859208A79}"/>
                  </a:ext>
                </a:extLst>
              </p:cNvPr>
              <p:cNvSpPr/>
              <p:nvPr/>
            </p:nvSpPr>
            <p:spPr>
              <a:xfrm>
                <a:off x="6668066" y="3202592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54285D5-F82C-374C-B998-3FB859208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66" y="3202592"/>
                <a:ext cx="42614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사각형: 둥근 모서리 58">
                <a:extLst>
                  <a:ext uri="{FF2B5EF4-FFF2-40B4-BE49-F238E27FC236}">
                    <a16:creationId xmlns:a16="http://schemas.microsoft.com/office/drawing/2014/main" id="{30E547A8-ACD4-A943-94F2-A311CA72D163}"/>
                  </a:ext>
                </a:extLst>
              </p:cNvPr>
              <p:cNvSpPr/>
              <p:nvPr/>
            </p:nvSpPr>
            <p:spPr>
              <a:xfrm>
                <a:off x="3693641" y="2873443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사각형: 둥근 모서리 58">
                <a:extLst>
                  <a:ext uri="{FF2B5EF4-FFF2-40B4-BE49-F238E27FC236}">
                    <a16:creationId xmlns:a16="http://schemas.microsoft.com/office/drawing/2014/main" id="{30E547A8-ACD4-A943-94F2-A311CA72D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641" y="2873443"/>
                <a:ext cx="878359" cy="65829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4377F4-3298-9942-9959-14A733C27DD5}"/>
              </a:ext>
            </a:extLst>
          </p:cNvPr>
          <p:cNvCxnSpPr>
            <a:cxnSpLocks/>
          </p:cNvCxnSpPr>
          <p:nvPr/>
        </p:nvCxnSpPr>
        <p:spPr>
          <a:xfrm>
            <a:off x="4656040" y="3202592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41FE715-A737-A540-9206-129E249504EE}"/>
              </a:ext>
            </a:extLst>
          </p:cNvPr>
          <p:cNvCxnSpPr>
            <a:cxnSpLocks/>
          </p:cNvCxnSpPr>
          <p:nvPr/>
        </p:nvCxnSpPr>
        <p:spPr>
          <a:xfrm flipV="1">
            <a:off x="4126180" y="3609228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0EF1C88-EA3D-1440-8429-331C3B70FF63}"/>
                  </a:ext>
                </a:extLst>
              </p:cNvPr>
              <p:cNvSpPr/>
              <p:nvPr/>
            </p:nvSpPr>
            <p:spPr>
              <a:xfrm>
                <a:off x="3780970" y="3987986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0EF1C88-EA3D-1440-8429-331C3B70F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970" y="3987986"/>
                <a:ext cx="690420" cy="391485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915C1045-8421-2E46-BED7-167F3A2A4E69}"/>
              </a:ext>
            </a:extLst>
          </p:cNvPr>
          <p:cNvSpPr/>
          <p:nvPr/>
        </p:nvSpPr>
        <p:spPr>
          <a:xfrm>
            <a:off x="3708321" y="2360179"/>
            <a:ext cx="123290" cy="32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1A1F87-12E2-234B-A235-3A169D4B3032}"/>
              </a:ext>
            </a:extLst>
          </p:cNvPr>
          <p:cNvSpPr/>
          <p:nvPr/>
        </p:nvSpPr>
        <p:spPr>
          <a:xfrm>
            <a:off x="3831611" y="2319620"/>
            <a:ext cx="123290" cy="369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C4F715-A266-8044-9CFC-C68FA17DDB3F}"/>
              </a:ext>
            </a:extLst>
          </p:cNvPr>
          <p:cNvSpPr/>
          <p:nvPr/>
        </p:nvSpPr>
        <p:spPr>
          <a:xfrm>
            <a:off x="3965174" y="2236889"/>
            <a:ext cx="137749" cy="4515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DD41B6-0489-074D-B242-4DF9BECB915E}"/>
              </a:ext>
            </a:extLst>
          </p:cNvPr>
          <p:cNvSpPr/>
          <p:nvPr/>
        </p:nvSpPr>
        <p:spPr>
          <a:xfrm>
            <a:off x="5081292" y="1984923"/>
            <a:ext cx="137749" cy="705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1227D8-7DB9-154D-BAC9-ECAA4AF1DC27}"/>
              </a:ext>
            </a:extLst>
          </p:cNvPr>
          <p:cNvSpPr/>
          <p:nvPr/>
        </p:nvSpPr>
        <p:spPr>
          <a:xfrm>
            <a:off x="5214855" y="1754004"/>
            <a:ext cx="137749" cy="934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DC31B1-424A-9743-9924-4E513FE46734}"/>
              </a:ext>
            </a:extLst>
          </p:cNvPr>
          <p:cNvSpPr/>
          <p:nvPr/>
        </p:nvSpPr>
        <p:spPr>
          <a:xfrm>
            <a:off x="5348418" y="1528678"/>
            <a:ext cx="137749" cy="1158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349275D-95FA-5545-B1DD-750D594968D6}"/>
              </a:ext>
            </a:extLst>
          </p:cNvPr>
          <p:cNvCxnSpPr/>
          <p:nvPr/>
        </p:nvCxnSpPr>
        <p:spPr>
          <a:xfrm>
            <a:off x="3503488" y="2686695"/>
            <a:ext cx="24657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A9F7AC-D5F4-F94F-B823-15A4C6B6B48C}"/>
              </a:ext>
            </a:extLst>
          </p:cNvPr>
          <p:cNvSpPr txBox="1"/>
          <p:nvPr/>
        </p:nvSpPr>
        <p:spPr>
          <a:xfrm>
            <a:off x="4323206" y="2285573"/>
            <a:ext cx="54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E669B7-0C03-A24A-A048-EC07B64BCE8C}"/>
              </a:ext>
            </a:extLst>
          </p:cNvPr>
          <p:cNvSpPr txBox="1"/>
          <p:nvPr/>
        </p:nvSpPr>
        <p:spPr>
          <a:xfrm>
            <a:off x="1243179" y="4589815"/>
            <a:ext cx="755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Information of long term is faded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LSTM, Bi-directional RNN somewhat alleviates the problem but can’t solve completely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699C42-8DA1-BD47-BF8E-E45E6AB34AD0}"/>
              </a:ext>
            </a:extLst>
          </p:cNvPr>
          <p:cNvSpPr txBox="1"/>
          <p:nvPr/>
        </p:nvSpPr>
        <p:spPr>
          <a:xfrm>
            <a:off x="3585840" y="5443527"/>
            <a:ext cx="268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Solutions:</a:t>
            </a:r>
          </a:p>
          <a:p>
            <a:r>
              <a:rPr lang="en-US" altLang="ko-KR" sz="1600" b="1" dirty="0"/>
              <a:t>Attention mechanism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5287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AACC4FF4-8E50-0947-968B-AAF7F609F949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3. Limitations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27A2E8B-F96A-AC48-AD5C-BFA0353AD611}"/>
              </a:ext>
            </a:extLst>
          </p:cNvPr>
          <p:cNvSpPr txBox="1">
            <a:spLocks/>
          </p:cNvSpPr>
          <p:nvPr/>
        </p:nvSpPr>
        <p:spPr>
          <a:xfrm>
            <a:off x="1044104" y="1038933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0" dirty="0">
                <a:solidFill>
                  <a:schemeClr val="tx1"/>
                </a:solidFill>
              </a:rPr>
              <a:t>2)</a:t>
            </a:r>
            <a:r>
              <a:rPr lang="ko-KR" altLang="en-US" sz="1600" b="0" dirty="0">
                <a:solidFill>
                  <a:schemeClr val="tx1"/>
                </a:solidFill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</a:rPr>
              <a:t>Parallel computing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AB4B85-FB41-0542-83E8-BDA8DDEF5D32}"/>
              </a:ext>
            </a:extLst>
          </p:cNvPr>
          <p:cNvSpPr txBox="1"/>
          <p:nvPr/>
        </p:nvSpPr>
        <p:spPr>
          <a:xfrm>
            <a:off x="1150710" y="5317759"/>
            <a:ext cx="755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/>
              <a:t>Derivative of time n is dependent to derivatives of after time n 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Impossible to enable parallel computing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2E6C84-F145-6F47-8FDE-CEBA2E14FC64}"/>
              </a:ext>
            </a:extLst>
          </p:cNvPr>
          <p:cNvSpPr txBox="1"/>
          <p:nvPr/>
        </p:nvSpPr>
        <p:spPr>
          <a:xfrm>
            <a:off x="3585840" y="5906123"/>
            <a:ext cx="2689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Solutions:</a:t>
            </a:r>
          </a:p>
          <a:p>
            <a:r>
              <a:rPr lang="en-US" altLang="ko-KR" sz="1600" b="1" dirty="0"/>
              <a:t>Transformer</a:t>
            </a:r>
            <a:endParaRPr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31CAEF-A714-214C-AE25-65E536F15171}"/>
                  </a:ext>
                </a:extLst>
              </p:cNvPr>
              <p:cNvSpPr txBox="1"/>
              <p:nvPr/>
            </p:nvSpPr>
            <p:spPr>
              <a:xfrm>
                <a:off x="1462622" y="1430524"/>
                <a:ext cx="6638424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31CAEF-A714-214C-AE25-65E536F15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22" y="1430524"/>
                <a:ext cx="6638424" cy="552459"/>
              </a:xfrm>
              <a:prstGeom prst="rect">
                <a:avLst/>
              </a:prstGeom>
              <a:blipFill>
                <a:blip r:embed="rId2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C3A4FA30-B16E-3F41-AD05-DC55C99AFAAB}"/>
              </a:ext>
            </a:extLst>
          </p:cNvPr>
          <p:cNvGrpSpPr/>
          <p:nvPr/>
        </p:nvGrpSpPr>
        <p:grpSpPr>
          <a:xfrm>
            <a:off x="1243179" y="2056759"/>
            <a:ext cx="7446319" cy="3117831"/>
            <a:chOff x="1343063" y="1442501"/>
            <a:chExt cx="7446319" cy="3117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04F583-7FDD-054C-A435-3204C53AD91A}"/>
                    </a:ext>
                  </a:extLst>
                </p:cNvPr>
                <p:cNvSpPr txBox="1"/>
                <p:nvPr/>
              </p:nvSpPr>
              <p:spPr>
                <a:xfrm>
                  <a:off x="2183809" y="4191000"/>
                  <a:ext cx="49823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1F75602-29C5-4B4F-BFE8-36ED2BB8F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809" y="4191000"/>
                  <a:ext cx="4982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3D60753-B0D4-DE4C-9FF4-6F802006226C}"/>
                    </a:ext>
                  </a:extLst>
                </p:cNvPr>
                <p:cNvSpPr txBox="1"/>
                <p:nvPr/>
              </p:nvSpPr>
              <p:spPr>
                <a:xfrm>
                  <a:off x="1343063" y="3452446"/>
                  <a:ext cx="498230" cy="3693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231623B-3B3D-441B-812D-984C8EC32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063" y="3452446"/>
                  <a:ext cx="4982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AD2BADB-AA8A-1445-870A-739E862F9DE0}"/>
                    </a:ext>
                  </a:extLst>
                </p:cNvPr>
                <p:cNvSpPr txBox="1"/>
                <p:nvPr/>
              </p:nvSpPr>
              <p:spPr>
                <a:xfrm>
                  <a:off x="2183809" y="3452446"/>
                  <a:ext cx="498230" cy="36933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644FD7-30B3-49A1-BF29-1DD2D6CE7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809" y="3452446"/>
                  <a:ext cx="49823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5F0FB88-4FC5-BC43-A11E-16AE5B047AF5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1841293" y="3637112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E6301F0-F99B-3348-AE83-87043EF06106}"/>
                </a:ext>
              </a:extLst>
            </p:cNvPr>
            <p:cNvCxnSpPr>
              <a:stCxn id="44" idx="0"/>
              <a:endCxn id="47" idx="2"/>
            </p:cNvCxnSpPr>
            <p:nvPr/>
          </p:nvCxnSpPr>
          <p:spPr>
            <a:xfrm flipV="1">
              <a:off x="2432924" y="3821778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4EBE745B-11F5-054B-88C6-EB03B25D3A1A}"/>
                </a:ext>
              </a:extLst>
            </p:cNvPr>
            <p:cNvCxnSpPr/>
            <p:nvPr/>
          </p:nvCxnSpPr>
          <p:spPr>
            <a:xfrm>
              <a:off x="2682039" y="3637112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794CFFD-3FFE-1A47-971A-D0D47228E050}"/>
                    </a:ext>
                  </a:extLst>
                </p:cNvPr>
                <p:cNvSpPr txBox="1"/>
                <p:nvPr/>
              </p:nvSpPr>
              <p:spPr>
                <a:xfrm>
                  <a:off x="3024555" y="3452446"/>
                  <a:ext cx="498230" cy="3693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160CC50-8F2B-4163-AAF5-095563C63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4555" y="3452446"/>
                  <a:ext cx="4982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AF87A6E-B21D-944F-AF63-EF551D49EAA4}"/>
                    </a:ext>
                  </a:extLst>
                </p:cNvPr>
                <p:cNvSpPr txBox="1"/>
                <p:nvPr/>
              </p:nvSpPr>
              <p:spPr>
                <a:xfrm>
                  <a:off x="3857088" y="4191000"/>
                  <a:ext cx="49823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5854137-83DF-4B8F-957E-E9EACC443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088" y="4191000"/>
                  <a:ext cx="49823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0E34552-5302-724A-BE66-09618BBBD9FC}"/>
                </a:ext>
              </a:extLst>
            </p:cNvPr>
            <p:cNvCxnSpPr>
              <a:stCxn id="52" idx="0"/>
            </p:cNvCxnSpPr>
            <p:nvPr/>
          </p:nvCxnSpPr>
          <p:spPr>
            <a:xfrm flipV="1">
              <a:off x="4106203" y="3821778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CEDEF4E-4BE9-4443-A6E5-EBCAFADC9C21}"/>
                    </a:ext>
                  </a:extLst>
                </p:cNvPr>
                <p:cNvSpPr txBox="1"/>
                <p:nvPr/>
              </p:nvSpPr>
              <p:spPr>
                <a:xfrm>
                  <a:off x="3857088" y="3452391"/>
                  <a:ext cx="498230" cy="36933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3AA8C8C-09B8-4B1B-A0A4-817639653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7088" y="3452391"/>
                  <a:ext cx="4982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649D550D-26F3-5747-B5D6-40D107273A34}"/>
                </a:ext>
              </a:extLst>
            </p:cNvPr>
            <p:cNvCxnSpPr>
              <a:endCxn id="55" idx="1"/>
            </p:cNvCxnSpPr>
            <p:nvPr/>
          </p:nvCxnSpPr>
          <p:spPr>
            <a:xfrm>
              <a:off x="3514572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9DC328BD-61C1-7F4E-8DA2-91C31FD4B6AC}"/>
                </a:ext>
              </a:extLst>
            </p:cNvPr>
            <p:cNvCxnSpPr/>
            <p:nvPr/>
          </p:nvCxnSpPr>
          <p:spPr>
            <a:xfrm>
              <a:off x="4355318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83735EF-2606-D641-A51D-D1FEE11EB069}"/>
                    </a:ext>
                  </a:extLst>
                </p:cNvPr>
                <p:cNvSpPr txBox="1"/>
                <p:nvPr/>
              </p:nvSpPr>
              <p:spPr>
                <a:xfrm>
                  <a:off x="4697834" y="3452391"/>
                  <a:ext cx="498230" cy="3693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6612A3-83AF-4C19-A2A0-2D6AC73C8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4" y="3452391"/>
                  <a:ext cx="49823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E5A9538-B1B6-ED44-8088-AC8B6A0ECAEC}"/>
                    </a:ext>
                  </a:extLst>
                </p:cNvPr>
                <p:cNvSpPr txBox="1"/>
                <p:nvPr/>
              </p:nvSpPr>
              <p:spPr>
                <a:xfrm>
                  <a:off x="5530367" y="3452391"/>
                  <a:ext cx="498230" cy="369332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E1407EA-C4A5-4A61-AF7D-0F8303B7F2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367" y="3452391"/>
                  <a:ext cx="49823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728236A2-C45A-C844-A446-3DBB7D6271C9}"/>
                </a:ext>
              </a:extLst>
            </p:cNvPr>
            <p:cNvCxnSpPr>
              <a:endCxn id="59" idx="1"/>
            </p:cNvCxnSpPr>
            <p:nvPr/>
          </p:nvCxnSpPr>
          <p:spPr>
            <a:xfrm>
              <a:off x="5187851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6A6A13AF-2A6F-9C45-AD39-B06182ECF7C6}"/>
                </a:ext>
              </a:extLst>
            </p:cNvPr>
            <p:cNvCxnSpPr/>
            <p:nvPr/>
          </p:nvCxnSpPr>
          <p:spPr>
            <a:xfrm>
              <a:off x="6028597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A28B81E-C96D-4C40-8C2B-E6F554B85E0E}"/>
                    </a:ext>
                  </a:extLst>
                </p:cNvPr>
                <p:cNvSpPr txBox="1"/>
                <p:nvPr/>
              </p:nvSpPr>
              <p:spPr>
                <a:xfrm>
                  <a:off x="6371113" y="3452391"/>
                  <a:ext cx="498230" cy="3693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EC1218A-38DE-49D1-B0BD-D8DC183B1F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113" y="3452391"/>
                  <a:ext cx="49823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8F90F80-3D11-A949-9A56-F8E8560C9783}"/>
                    </a:ext>
                  </a:extLst>
                </p:cNvPr>
                <p:cNvSpPr txBox="1"/>
                <p:nvPr/>
              </p:nvSpPr>
              <p:spPr>
                <a:xfrm>
                  <a:off x="5530367" y="4191000"/>
                  <a:ext cx="498230" cy="3693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095B310-0CC4-439C-8566-4D5F57679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367" y="4191000"/>
                  <a:ext cx="4982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C0A90E43-0857-0442-8E4C-B78DB2656700}"/>
                </a:ext>
              </a:extLst>
            </p:cNvPr>
            <p:cNvCxnSpPr>
              <a:stCxn id="63" idx="0"/>
            </p:cNvCxnSpPr>
            <p:nvPr/>
          </p:nvCxnSpPr>
          <p:spPr>
            <a:xfrm flipV="1">
              <a:off x="5779482" y="3821778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65FD8DF3-E9B2-364C-8BF8-B98F0A8F8B53}"/>
                </a:ext>
              </a:extLst>
            </p:cNvPr>
            <p:cNvCxnSpPr/>
            <p:nvPr/>
          </p:nvCxnSpPr>
          <p:spPr>
            <a:xfrm>
              <a:off x="6869343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4FBCA000-86CB-4340-AB7A-74A2A750F0A1}"/>
                </a:ext>
              </a:extLst>
            </p:cNvPr>
            <p:cNvCxnSpPr/>
            <p:nvPr/>
          </p:nvCxnSpPr>
          <p:spPr>
            <a:xfrm>
              <a:off x="7942778" y="3637057"/>
              <a:ext cx="34251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6912FED-286F-F64A-8C09-EB8C8590472D}"/>
                    </a:ext>
                  </a:extLst>
                </p:cNvPr>
                <p:cNvSpPr txBox="1"/>
                <p:nvPr/>
              </p:nvSpPr>
              <p:spPr>
                <a:xfrm>
                  <a:off x="8285294" y="3452391"/>
                  <a:ext cx="498230" cy="3693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B067C4F-3F02-462C-9918-039EAF789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5294" y="3452391"/>
                  <a:ext cx="49823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5209753-E4F5-6C43-A6F9-A77A16939EE8}"/>
                    </a:ext>
                  </a:extLst>
                </p:cNvPr>
                <p:cNvSpPr txBox="1"/>
                <p:nvPr/>
              </p:nvSpPr>
              <p:spPr>
                <a:xfrm>
                  <a:off x="7284531" y="3429000"/>
                  <a:ext cx="6314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68C77BF3-87FD-43E1-8062-DD124FCB1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531" y="3429000"/>
                  <a:ext cx="631461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B4A826F-1186-C74A-96EC-562DE5A2A4F0}"/>
                </a:ext>
              </a:extLst>
            </p:cNvPr>
            <p:cNvCxnSpPr/>
            <p:nvPr/>
          </p:nvCxnSpPr>
          <p:spPr>
            <a:xfrm flipV="1">
              <a:off x="8540267" y="3083169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689D279-FED1-DE4E-9366-AF2DA1E9688E}"/>
                    </a:ext>
                  </a:extLst>
                </p:cNvPr>
                <p:cNvSpPr txBox="1"/>
                <p:nvPr/>
              </p:nvSpPr>
              <p:spPr>
                <a:xfrm>
                  <a:off x="8286995" y="2713727"/>
                  <a:ext cx="498230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88DAAFC-0C8F-4E99-8DC7-501675A21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6995" y="2713727"/>
                  <a:ext cx="498230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4762" r="-13095" b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1AFCADE9-91EA-6B43-A187-5E7538E7DAB8}"/>
                </a:ext>
              </a:extLst>
            </p:cNvPr>
            <p:cNvCxnSpPr/>
            <p:nvPr/>
          </p:nvCxnSpPr>
          <p:spPr>
            <a:xfrm flipV="1">
              <a:off x="6624385" y="3083169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FD9BF58-3934-8D4B-999D-2178A5FCA432}"/>
                    </a:ext>
                  </a:extLst>
                </p:cNvPr>
                <p:cNvSpPr txBox="1"/>
                <p:nvPr/>
              </p:nvSpPr>
              <p:spPr>
                <a:xfrm>
                  <a:off x="6371113" y="2713727"/>
                  <a:ext cx="498230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680A139-17EA-42B3-BC05-3A1F3B711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113" y="2713727"/>
                  <a:ext cx="498230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4762" r="-14286" b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C001B67-DCEC-2649-B1C5-B6C76D9FA4F3}"/>
                </a:ext>
              </a:extLst>
            </p:cNvPr>
            <p:cNvCxnSpPr/>
            <p:nvPr/>
          </p:nvCxnSpPr>
          <p:spPr>
            <a:xfrm flipV="1">
              <a:off x="4951106" y="3083169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145F98C-A0C0-B241-9FBB-84481F70795B}"/>
                    </a:ext>
                  </a:extLst>
                </p:cNvPr>
                <p:cNvSpPr txBox="1"/>
                <p:nvPr/>
              </p:nvSpPr>
              <p:spPr>
                <a:xfrm>
                  <a:off x="4697834" y="2713727"/>
                  <a:ext cx="498230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0E06A17-B647-46C9-ABE2-045260E97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34" y="2713727"/>
                  <a:ext cx="498230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4762" r="-14458" b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383F547-CCAF-C04D-A386-D7593C996305}"/>
                </a:ext>
              </a:extLst>
            </p:cNvPr>
            <p:cNvCxnSpPr/>
            <p:nvPr/>
          </p:nvCxnSpPr>
          <p:spPr>
            <a:xfrm flipV="1">
              <a:off x="3269614" y="3083169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252DE3C-DCDD-164C-82F2-33B6F257D127}"/>
                    </a:ext>
                  </a:extLst>
                </p:cNvPr>
                <p:cNvSpPr txBox="1"/>
                <p:nvPr/>
              </p:nvSpPr>
              <p:spPr>
                <a:xfrm>
                  <a:off x="3016342" y="2713727"/>
                  <a:ext cx="498230" cy="369332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B88FD9C-FD06-43F5-B628-08E69222D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342" y="2713727"/>
                  <a:ext cx="498230" cy="369332"/>
                </a:xfrm>
                <a:prstGeom prst="rect">
                  <a:avLst/>
                </a:prstGeom>
                <a:blipFill>
                  <a:blip r:embed="rId18"/>
                  <a:stretch>
                    <a:fillRect t="-4762" r="-13095" b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D13BA6F-EB54-2346-9863-D814AB6521E3}"/>
                    </a:ext>
                  </a:extLst>
                </p:cNvPr>
                <p:cNvSpPr/>
                <p:nvPr/>
              </p:nvSpPr>
              <p:spPr>
                <a:xfrm>
                  <a:off x="2804697" y="3083059"/>
                  <a:ext cx="466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08309229-DBF5-4100-8DBC-941242FE8F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697" y="3083059"/>
                  <a:ext cx="466217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2C026060-C5AF-A047-AF43-DBF2860BA205}"/>
                    </a:ext>
                  </a:extLst>
                </p:cNvPr>
                <p:cNvSpPr/>
                <p:nvPr/>
              </p:nvSpPr>
              <p:spPr>
                <a:xfrm>
                  <a:off x="4491511" y="3084455"/>
                  <a:ext cx="466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47585804-6418-44A2-B5F5-6FA02851FD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511" y="3084455"/>
                  <a:ext cx="466217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AE85FB58-54F7-C246-8644-2556957CBD93}"/>
                    </a:ext>
                  </a:extLst>
                </p:cNvPr>
                <p:cNvSpPr/>
                <p:nvPr/>
              </p:nvSpPr>
              <p:spPr>
                <a:xfrm>
                  <a:off x="6162774" y="3082949"/>
                  <a:ext cx="466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A0D1AF01-7674-4003-A77C-01D5B3F06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774" y="3082949"/>
                  <a:ext cx="466217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995E20FA-B1E7-784D-8F91-56036EA3BE94}"/>
                    </a:ext>
                  </a:extLst>
                </p:cNvPr>
                <p:cNvSpPr/>
                <p:nvPr/>
              </p:nvSpPr>
              <p:spPr>
                <a:xfrm>
                  <a:off x="8079032" y="3082949"/>
                  <a:ext cx="4662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1381F929-88B1-42F5-ACA8-B79B105F33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9032" y="3082949"/>
                  <a:ext cx="466217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1D8DD876-2B81-424B-A6F6-C89CD168B098}"/>
                </a:ext>
              </a:extLst>
            </p:cNvPr>
            <p:cNvCxnSpPr/>
            <p:nvPr/>
          </p:nvCxnSpPr>
          <p:spPr>
            <a:xfrm flipV="1">
              <a:off x="8544424" y="2344505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66FD344-9462-364E-9B02-9169AB18D78D}"/>
                    </a:ext>
                  </a:extLst>
                </p:cNvPr>
                <p:cNvSpPr txBox="1"/>
                <p:nvPr/>
              </p:nvSpPr>
              <p:spPr>
                <a:xfrm>
                  <a:off x="8291152" y="1975063"/>
                  <a:ext cx="498230" cy="369332"/>
                </a:xfrm>
                <a:prstGeom prst="rect">
                  <a:avLst/>
                </a:prstGeom>
                <a:solidFill>
                  <a:srgbClr val="7030A0">
                    <a:alpha val="30000"/>
                  </a:srgb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89FC9DC-E9F9-4D88-839E-9AD3C7126A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152" y="1975063"/>
                  <a:ext cx="49823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48D596F0-C98F-F143-AEB1-DDADCC5545E8}"/>
                </a:ext>
              </a:extLst>
            </p:cNvPr>
            <p:cNvCxnSpPr/>
            <p:nvPr/>
          </p:nvCxnSpPr>
          <p:spPr>
            <a:xfrm flipV="1">
              <a:off x="6628542" y="2336542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DB857E4-B08D-304D-8318-BD394C0C3095}"/>
                    </a:ext>
                  </a:extLst>
                </p:cNvPr>
                <p:cNvSpPr txBox="1"/>
                <p:nvPr/>
              </p:nvSpPr>
              <p:spPr>
                <a:xfrm>
                  <a:off x="6375270" y="1967100"/>
                  <a:ext cx="498230" cy="369332"/>
                </a:xfrm>
                <a:prstGeom prst="rect">
                  <a:avLst/>
                </a:prstGeom>
                <a:solidFill>
                  <a:srgbClr val="7030A0">
                    <a:alpha val="30000"/>
                  </a:srgb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35184DF-E7A4-41C1-99AC-F52CE60A0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270" y="1967100"/>
                  <a:ext cx="498230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D7D936E9-7D23-A649-83D4-1D7CAED24FD2}"/>
                </a:ext>
              </a:extLst>
            </p:cNvPr>
            <p:cNvCxnSpPr/>
            <p:nvPr/>
          </p:nvCxnSpPr>
          <p:spPr>
            <a:xfrm flipV="1">
              <a:off x="4942893" y="2336542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259BAE3-4A6B-E646-B88D-E87EA2866015}"/>
                    </a:ext>
                  </a:extLst>
                </p:cNvPr>
                <p:cNvSpPr txBox="1"/>
                <p:nvPr/>
              </p:nvSpPr>
              <p:spPr>
                <a:xfrm>
                  <a:off x="4689621" y="1967100"/>
                  <a:ext cx="498230" cy="369332"/>
                </a:xfrm>
                <a:prstGeom prst="rect">
                  <a:avLst/>
                </a:prstGeom>
                <a:solidFill>
                  <a:srgbClr val="7030A0">
                    <a:alpha val="30000"/>
                  </a:srgb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3A30453-7630-4477-9C0F-A8E821D3C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621" y="1967100"/>
                  <a:ext cx="498230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3B8EBD89-A051-E146-B654-1804C0F4B9CD}"/>
                </a:ext>
              </a:extLst>
            </p:cNvPr>
            <p:cNvCxnSpPr/>
            <p:nvPr/>
          </p:nvCxnSpPr>
          <p:spPr>
            <a:xfrm flipV="1">
              <a:off x="3273771" y="2336542"/>
              <a:ext cx="0" cy="369222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5DD07F3-8CE2-0645-90F1-81D0D6EFE83B}"/>
                    </a:ext>
                  </a:extLst>
                </p:cNvPr>
                <p:cNvSpPr txBox="1"/>
                <p:nvPr/>
              </p:nvSpPr>
              <p:spPr>
                <a:xfrm>
                  <a:off x="3020499" y="1967100"/>
                  <a:ext cx="498230" cy="369332"/>
                </a:xfrm>
                <a:prstGeom prst="rect">
                  <a:avLst/>
                </a:prstGeom>
                <a:solidFill>
                  <a:srgbClr val="7030A0">
                    <a:alpha val="30000"/>
                  </a:srgb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64CE3A5-A7B3-4554-ADF5-099630061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499" y="1967100"/>
                  <a:ext cx="498230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7514A28-C1D0-2744-9541-11C0FAF0D4C8}"/>
                    </a:ext>
                  </a:extLst>
                </p:cNvPr>
                <p:cNvSpPr txBox="1"/>
                <p:nvPr/>
              </p:nvSpPr>
              <p:spPr>
                <a:xfrm>
                  <a:off x="5516413" y="1442501"/>
                  <a:ext cx="632407" cy="461665"/>
                </a:xfrm>
                <a:prstGeom prst="rect">
                  <a:avLst/>
                </a:prstGeom>
                <a:solidFill>
                  <a:srgbClr val="7030A0">
                    <a:alpha val="30000"/>
                  </a:srgb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F5912BEE-7A08-440B-B010-8068914DD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413" y="1442501"/>
                  <a:ext cx="632407" cy="461665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연결선: 구부러짐 128">
              <a:extLst>
                <a:ext uri="{FF2B5EF4-FFF2-40B4-BE49-F238E27FC236}">
                  <a16:creationId xmlns:a16="http://schemas.microsoft.com/office/drawing/2014/main" id="{1912236C-6BE1-8148-A063-2BB6BCD518E2}"/>
                </a:ext>
              </a:extLst>
            </p:cNvPr>
            <p:cNvCxnSpPr>
              <a:stCxn id="82" idx="0"/>
              <a:endCxn id="89" idx="3"/>
            </p:cNvCxnSpPr>
            <p:nvPr/>
          </p:nvCxnSpPr>
          <p:spPr>
            <a:xfrm rot="16200000" flipV="1">
              <a:off x="7193680" y="628475"/>
              <a:ext cx="301729" cy="2391447"/>
            </a:xfrm>
            <a:prstGeom prst="curvedConnector2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연결선: 구부러짐 131">
              <a:extLst>
                <a:ext uri="{FF2B5EF4-FFF2-40B4-BE49-F238E27FC236}">
                  <a16:creationId xmlns:a16="http://schemas.microsoft.com/office/drawing/2014/main" id="{DD1AD445-A0B2-8C43-9BB5-013D8039DEAF}"/>
                </a:ext>
              </a:extLst>
            </p:cNvPr>
            <p:cNvCxnSpPr>
              <a:stCxn id="84" idx="0"/>
              <a:endCxn id="89" idx="3"/>
            </p:cNvCxnSpPr>
            <p:nvPr/>
          </p:nvCxnSpPr>
          <p:spPr>
            <a:xfrm rot="16200000" flipV="1">
              <a:off x="6239720" y="1582434"/>
              <a:ext cx="293766" cy="475565"/>
            </a:xfrm>
            <a:prstGeom prst="curvedConnector2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연결선: 구부러짐 132">
              <a:extLst>
                <a:ext uri="{FF2B5EF4-FFF2-40B4-BE49-F238E27FC236}">
                  <a16:creationId xmlns:a16="http://schemas.microsoft.com/office/drawing/2014/main" id="{96D948CF-8728-2A4F-8C03-7AEF5BB40F46}"/>
                </a:ext>
              </a:extLst>
            </p:cNvPr>
            <p:cNvCxnSpPr>
              <a:stCxn id="86" idx="0"/>
              <a:endCxn id="89" idx="1"/>
            </p:cNvCxnSpPr>
            <p:nvPr/>
          </p:nvCxnSpPr>
          <p:spPr>
            <a:xfrm rot="5400000" flipH="1" flipV="1">
              <a:off x="5080691" y="1531379"/>
              <a:ext cx="293766" cy="577677"/>
            </a:xfrm>
            <a:prstGeom prst="curvedConnector2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연결선: 구부러짐 133">
              <a:extLst>
                <a:ext uri="{FF2B5EF4-FFF2-40B4-BE49-F238E27FC236}">
                  <a16:creationId xmlns:a16="http://schemas.microsoft.com/office/drawing/2014/main" id="{AF984ACC-E15B-C644-805B-77C2A2BB1F01}"/>
                </a:ext>
              </a:extLst>
            </p:cNvPr>
            <p:cNvCxnSpPr>
              <a:stCxn id="88" idx="0"/>
              <a:endCxn id="89" idx="1"/>
            </p:cNvCxnSpPr>
            <p:nvPr/>
          </p:nvCxnSpPr>
          <p:spPr>
            <a:xfrm rot="5400000" flipH="1" flipV="1">
              <a:off x="4246130" y="696818"/>
              <a:ext cx="293766" cy="2246799"/>
            </a:xfrm>
            <a:prstGeom prst="curvedConnector2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9034490-F1E6-1744-B957-0037B3169E54}"/>
              </a:ext>
            </a:extLst>
          </p:cNvPr>
          <p:cNvCxnSpPr/>
          <p:nvPr/>
        </p:nvCxnSpPr>
        <p:spPr>
          <a:xfrm flipV="1">
            <a:off x="8540029" y="3697427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D6B3B38-23DD-E346-A701-46DA14F5FCF9}"/>
              </a:ext>
            </a:extLst>
          </p:cNvPr>
          <p:cNvCxnSpPr/>
          <p:nvPr/>
        </p:nvCxnSpPr>
        <p:spPr>
          <a:xfrm flipV="1">
            <a:off x="6624147" y="3697427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CA1C3BE-D655-9A42-BED1-04629CCAA3E1}"/>
              </a:ext>
            </a:extLst>
          </p:cNvPr>
          <p:cNvCxnSpPr/>
          <p:nvPr/>
        </p:nvCxnSpPr>
        <p:spPr>
          <a:xfrm flipV="1">
            <a:off x="4751401" y="3697207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50377CC-66C6-2F40-9E17-6ED6DABC75B2}"/>
              </a:ext>
            </a:extLst>
          </p:cNvPr>
          <p:cNvCxnSpPr/>
          <p:nvPr/>
        </p:nvCxnSpPr>
        <p:spPr>
          <a:xfrm flipV="1">
            <a:off x="8544186" y="2958763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F5555D0-1DDD-3849-89C4-E3EA8566B8B1}"/>
              </a:ext>
            </a:extLst>
          </p:cNvPr>
          <p:cNvCxnSpPr/>
          <p:nvPr/>
        </p:nvCxnSpPr>
        <p:spPr>
          <a:xfrm flipV="1">
            <a:off x="6628304" y="2950800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2C4EA26-3F04-A845-B17E-1DE8D89BB575}"/>
              </a:ext>
            </a:extLst>
          </p:cNvPr>
          <p:cNvCxnSpPr/>
          <p:nvPr/>
        </p:nvCxnSpPr>
        <p:spPr>
          <a:xfrm flipV="1">
            <a:off x="4743188" y="2950580"/>
            <a:ext cx="0" cy="36922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18B5286-CC06-C746-ADC1-A5C2AFFAFA6A}"/>
              </a:ext>
            </a:extLst>
          </p:cNvPr>
          <p:cNvCxnSpPr/>
          <p:nvPr/>
        </p:nvCxnSpPr>
        <p:spPr>
          <a:xfrm>
            <a:off x="5087967" y="4351035"/>
            <a:ext cx="34251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F58FEC-FA39-3D4C-A358-6A88E89D8810}"/>
              </a:ext>
            </a:extLst>
          </p:cNvPr>
          <p:cNvCxnSpPr/>
          <p:nvPr/>
        </p:nvCxnSpPr>
        <p:spPr>
          <a:xfrm>
            <a:off x="5928713" y="4351035"/>
            <a:ext cx="34251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9A7D67A-4B71-F446-B690-71D53D2ECED6}"/>
              </a:ext>
            </a:extLst>
          </p:cNvPr>
          <p:cNvCxnSpPr/>
          <p:nvPr/>
        </p:nvCxnSpPr>
        <p:spPr>
          <a:xfrm>
            <a:off x="6769459" y="4351035"/>
            <a:ext cx="34251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2D195554-73BC-5B4F-97BC-4D6D91584823}"/>
              </a:ext>
            </a:extLst>
          </p:cNvPr>
          <p:cNvCxnSpPr/>
          <p:nvPr/>
        </p:nvCxnSpPr>
        <p:spPr>
          <a:xfrm>
            <a:off x="7842894" y="4351035"/>
            <a:ext cx="34251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5">
            <a:extLst>
              <a:ext uri="{FF2B5EF4-FFF2-40B4-BE49-F238E27FC236}">
                <a16:creationId xmlns:a16="http://schemas.microsoft.com/office/drawing/2014/main" id="{5485FB64-C709-C540-8678-9BEAF8CE88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1401" y="2202647"/>
            <a:ext cx="577677" cy="29376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구부러짐 145">
            <a:extLst>
              <a:ext uri="{FF2B5EF4-FFF2-40B4-BE49-F238E27FC236}">
                <a16:creationId xmlns:a16="http://schemas.microsoft.com/office/drawing/2014/main" id="{D1F5EEA8-5B04-624E-BE29-99C6D290D000}"/>
              </a:ext>
            </a:extLst>
          </p:cNvPr>
          <p:cNvCxnSpPr/>
          <p:nvPr/>
        </p:nvCxnSpPr>
        <p:spPr>
          <a:xfrm rot="16200000" flipV="1">
            <a:off x="7113437" y="1172554"/>
            <a:ext cx="301729" cy="2391447"/>
          </a:xfrm>
          <a:prstGeom prst="curvedConnector2">
            <a:avLst/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구부러짐 146">
            <a:extLst>
              <a:ext uri="{FF2B5EF4-FFF2-40B4-BE49-F238E27FC236}">
                <a16:creationId xmlns:a16="http://schemas.microsoft.com/office/drawing/2014/main" id="{7C4DC493-626C-034F-97F1-E9775C920649}"/>
              </a:ext>
            </a:extLst>
          </p:cNvPr>
          <p:cNvCxnSpPr/>
          <p:nvPr/>
        </p:nvCxnSpPr>
        <p:spPr>
          <a:xfrm rot="16200000" flipV="1">
            <a:off x="6159477" y="2126513"/>
            <a:ext cx="293766" cy="475565"/>
          </a:xfrm>
          <a:prstGeom prst="curvedConnector2">
            <a:avLst/>
          </a:prstGeom>
          <a:ln w="127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54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AACC4FF4-8E50-0947-968B-AAF7F609F949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3. Limitations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27A2E8B-F96A-AC48-AD5C-BFA0353AD611}"/>
              </a:ext>
            </a:extLst>
          </p:cNvPr>
          <p:cNvSpPr txBox="1">
            <a:spLocks/>
          </p:cNvSpPr>
          <p:nvPr/>
        </p:nvSpPr>
        <p:spPr>
          <a:xfrm>
            <a:off x="1044104" y="1038933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b="0" dirty="0">
                <a:solidFill>
                  <a:schemeClr val="tx1"/>
                </a:solidFill>
              </a:rPr>
              <a:t>3)</a:t>
            </a:r>
            <a:r>
              <a:rPr lang="ko-KR" altLang="en-US" sz="1600" b="0" dirty="0">
                <a:solidFill>
                  <a:schemeClr val="tx1"/>
                </a:solidFill>
              </a:rPr>
              <a:t> </a:t>
            </a:r>
            <a:r>
              <a:rPr lang="en-US" altLang="ko-KR" sz="1600" b="0" dirty="0">
                <a:solidFill>
                  <a:schemeClr val="tx1"/>
                </a:solidFill>
              </a:rPr>
              <a:t>Exposure bias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E33377-A2F9-4D4D-B606-2EF57B8D04C4}"/>
                  </a:ext>
                </a:extLst>
              </p:cNvPr>
              <p:cNvSpPr txBox="1"/>
              <p:nvPr/>
            </p:nvSpPr>
            <p:spPr>
              <a:xfrm>
                <a:off x="1349788" y="1408265"/>
                <a:ext cx="75597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/>
                  <a:t>Trained to predict next word in summary (MLE)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/>
                  <a:t>Training time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1600" dirty="0"/>
                  <a:t> Testing time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E33377-A2F9-4D4D-B606-2EF57B8D0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788" y="1408265"/>
                <a:ext cx="7559749" cy="584775"/>
              </a:xfrm>
              <a:prstGeom prst="rect">
                <a:avLst/>
              </a:prstGeom>
              <a:blipFill>
                <a:blip r:embed="rId2"/>
                <a:stretch>
                  <a:fillRect l="-335"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BB3649E-075B-2A46-99B5-796A59CB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07" y="2450071"/>
            <a:ext cx="5224515" cy="1716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758872-6ACA-294B-8B84-227CE611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07" y="4624078"/>
            <a:ext cx="5224515" cy="1921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3A3E5-A0E7-4743-A162-A5E6D386F38A}"/>
              </a:ext>
            </a:extLst>
          </p:cNvPr>
          <p:cNvSpPr txBox="1"/>
          <p:nvPr/>
        </p:nvSpPr>
        <p:spPr>
          <a:xfrm>
            <a:off x="1442256" y="2107589"/>
            <a:ext cx="75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Training time</a:t>
            </a:r>
            <a:r>
              <a:rPr lang="en-US" altLang="ko-KR" sz="1600" dirty="0"/>
              <a:t>: words drawn from </a:t>
            </a:r>
            <a:r>
              <a:rPr lang="en-US" altLang="ko-KR" sz="1600" dirty="0">
                <a:highlight>
                  <a:srgbClr val="FFFF00"/>
                </a:highlight>
              </a:rPr>
              <a:t>data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F0BD4-B5F2-9647-9714-0DC902A642F6}"/>
              </a:ext>
            </a:extLst>
          </p:cNvPr>
          <p:cNvSpPr txBox="1"/>
          <p:nvPr/>
        </p:nvSpPr>
        <p:spPr>
          <a:xfrm>
            <a:off x="1442256" y="4285524"/>
            <a:ext cx="7559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Testing time</a:t>
            </a:r>
            <a:r>
              <a:rPr lang="en-US" altLang="ko-KR" sz="1600" dirty="0"/>
              <a:t>: words drawn from </a:t>
            </a:r>
            <a:r>
              <a:rPr lang="en-US" altLang="ko-KR" sz="1600" dirty="0">
                <a:highlight>
                  <a:srgbClr val="FFFF00"/>
                </a:highlight>
              </a:rPr>
              <a:t>model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0865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1A39AE-8B1B-814A-BE95-88C383AE2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  <a:p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  <a:p>
            <a:endParaRPr kumimoji="1" lang="en-US" altLang="ko-KR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  <a:endParaRPr kumimoji="1" lang="ko-KR" altLang="en-US" sz="2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5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관련 이미지">
            <a:extLst>
              <a:ext uri="{FF2B5EF4-FFF2-40B4-BE49-F238E27FC236}">
                <a16:creationId xmlns:a16="http://schemas.microsoft.com/office/drawing/2014/main" id="{9AF1D7FC-6864-0D44-91F7-57860F5B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7" b="89867" l="8750" r="90179">
                        <a14:foregroundMark x1="90357" y1="53067" x2="90357" y2="53067"/>
                        <a14:foregroundMark x1="55179" y1="9867" x2="55179" y2="9867"/>
                        <a14:foregroundMark x1="65357" y1="53067" x2="65357" y2="53067"/>
                        <a14:foregroundMark x1="67143" y1="90133" x2="67143" y2="90133"/>
                        <a14:foregroundMark x1="19821" y1="56533" x2="19821" y2="56533"/>
                        <a14:foregroundMark x1="16964" y1="58667" x2="16964" y2="58667"/>
                        <a14:foregroundMark x1="10714" y1="58133" x2="10714" y2="58133"/>
                        <a14:foregroundMark x1="40357" y1="61067" x2="40357" y2="61067"/>
                        <a14:foregroundMark x1="41429" y1="48267" x2="41429" y2="48267"/>
                        <a14:foregroundMark x1="45357" y1="47467" x2="45357" y2="47467"/>
                        <a14:foregroundMark x1="45714" y1="47733" x2="45714" y2="47733"/>
                        <a14:foregroundMark x1="44821" y1="46667" x2="45357" y2="51733"/>
                        <a14:foregroundMark x1="47143" y1="63733" x2="39107" y2="55467"/>
                        <a14:foregroundMark x1="39107" y1="55467" x2="40714" y2="48267"/>
                        <a14:foregroundMark x1="42500" y1="45600" x2="40893" y2="52800"/>
                        <a14:foregroundMark x1="64464" y1="34667" x2="55714" y2="68267"/>
                        <a14:foregroundMark x1="66429" y1="33067" x2="75179" y2="67467"/>
                        <a14:foregroundMark x1="75536" y1="74933" x2="68214" y2="63733"/>
                        <a14:foregroundMark x1="68214" y1="63733" x2="58750" y2="63467"/>
                        <a14:foregroundMark x1="58750" y1="63467" x2="54107" y2="74933"/>
                        <a14:foregroundMark x1="54107" y1="74933" x2="53571" y2="70667"/>
                        <a14:foregroundMark x1="47143" y1="67467" x2="38393" y2="65067"/>
                        <a14:foregroundMark x1="38393" y1="65067" x2="39643" y2="57067"/>
                        <a14:foregroundMark x1="47857" y1="53333" x2="45714" y2="62667"/>
                        <a14:foregroundMark x1="25179" y1="39200" x2="29821" y2="50933"/>
                        <a14:foregroundMark x1="29821" y1="50933" x2="27143" y2="65067"/>
                        <a14:foregroundMark x1="27143" y1="65067" x2="18214" y2="69867"/>
                        <a14:foregroundMark x1="18214" y1="69867" x2="15893" y2="55733"/>
                        <a14:foregroundMark x1="15893" y1="55733" x2="20893" y2="44533"/>
                        <a14:foregroundMark x1="20893" y1="44533" x2="26786" y2="41600"/>
                        <a14:foregroundMark x1="24821" y1="39733" x2="15893" y2="47467"/>
                        <a14:foregroundMark x1="15893" y1="47467" x2="13036" y2="62133"/>
                        <a14:foregroundMark x1="13036" y1="62133" x2="26964" y2="78933"/>
                        <a14:foregroundMark x1="31964" y1="82933" x2="31964" y2="82933"/>
                        <a14:foregroundMark x1="55357" y1="10933" x2="47143" y2="17867"/>
                        <a14:foregroundMark x1="47143" y1="17867" x2="47857" y2="31733"/>
                        <a14:foregroundMark x1="47857" y1="31733" x2="57143" y2="28800"/>
                        <a14:foregroundMark x1="57143" y1="28800" x2="59286" y2="15200"/>
                        <a14:foregroundMark x1="59286" y1="15200" x2="53750" y2="9867"/>
                        <a14:foregroundMark x1="52857" y1="16533" x2="53750" y2="23200"/>
                        <a14:foregroundMark x1="24107" y1="41067" x2="14464" y2="40800"/>
                        <a14:foregroundMark x1="14464" y1="40800" x2="12143" y2="47200"/>
                        <a14:foregroundMark x1="9821" y1="68800" x2="9821" y2="68800"/>
                        <a14:foregroundMark x1="8929" y1="55200" x2="8929" y2="55200"/>
                        <a14:foregroundMark x1="8929" y1="53333" x2="8750" y2="60800"/>
                        <a14:foregroundMark x1="10874" y1="69333" x2="11071" y2="70133"/>
                        <a14:foregroundMark x1="10809" y1="69067" x2="10874" y2="69333"/>
                        <a14:foregroundMark x1="10678" y1="68533" x2="10809" y2="69067"/>
                        <a14:foregroundMark x1="9107" y1="62133" x2="10678" y2="68533"/>
                        <a14:foregroundMark x1="10536" y1="67467" x2="11071" y2="54133"/>
                        <a14:foregroundMark x1="11071" y1="54133" x2="12679" y2="49333"/>
                        <a14:foregroundMark x1="9643" y1="65867" x2="10357" y2="6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819" y="2257188"/>
            <a:ext cx="3326422" cy="22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2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9BDA777A-452E-CC4F-95C5-07DFD2007A98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F7593-7E0F-B240-A09D-4A39BBF98458}"/>
              </a:ext>
            </a:extLst>
          </p:cNvPr>
          <p:cNvSpPr txBox="1"/>
          <p:nvPr/>
        </p:nvSpPr>
        <p:spPr>
          <a:xfrm>
            <a:off x="1351215" y="1027569"/>
            <a:ext cx="644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RNN </a:t>
            </a:r>
            <a:r>
              <a:rPr lang="ko-KR" altLang="en-US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구조를 응용한 모델</a:t>
            </a:r>
            <a:endParaRPr lang="en-US" altLang="ko-KR" sz="1600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Input sequence </a:t>
            </a:r>
            <a:r>
              <a:rPr lang="ko-KR" altLang="en-US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로부터 </a:t>
            </a:r>
            <a:r>
              <a:rPr lang="en-US" altLang="ko-KR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target sequence </a:t>
            </a:r>
            <a:r>
              <a:rPr lang="ko-KR" altLang="en-US" sz="1600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를 예측하는 모델</a:t>
            </a:r>
            <a:endParaRPr lang="en-US" altLang="ko-KR" sz="1600" dirty="0">
              <a:latin typeface="Yoon 블랙핏 77" panose="02000503000000020003" pitchFamily="2" charset="-127"/>
              <a:ea typeface="Yoon 블랙핏 77" panose="02000503000000020003" pitchFamily="2" charset="-127"/>
            </a:endParaRPr>
          </a:p>
        </p:txBody>
      </p:sp>
      <p:pic>
        <p:nvPicPr>
          <p:cNvPr id="22" name="Picture 2" descr="sequence to sequenceì ëí ì´ë¯¸ì§ ê²ìê²°ê³¼">
            <a:extLst>
              <a:ext uri="{FF2B5EF4-FFF2-40B4-BE49-F238E27FC236}">
                <a16:creationId xmlns:a16="http://schemas.microsoft.com/office/drawing/2014/main" id="{79B72FA5-F02B-B342-9151-F82D7EBC7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28" y="4178943"/>
            <a:ext cx="734151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y to one rnnì ëí ì´ë¯¸ì§ ê²ìê²°ê³¼">
            <a:extLst>
              <a:ext uri="{FF2B5EF4-FFF2-40B4-BE49-F238E27FC236}">
                <a16:creationId xmlns:a16="http://schemas.microsoft.com/office/drawing/2014/main" id="{AD130912-1B03-4F43-84C7-8F653547E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4" r="19387"/>
          <a:stretch/>
        </p:blipFill>
        <p:spPr bwMode="auto">
          <a:xfrm>
            <a:off x="3840339" y="1702805"/>
            <a:ext cx="1913511" cy="223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2EA5218-45AB-B645-83EF-7206D578D0E6}"/>
              </a:ext>
            </a:extLst>
          </p:cNvPr>
          <p:cNvCxnSpPr/>
          <p:nvPr/>
        </p:nvCxnSpPr>
        <p:spPr>
          <a:xfrm flipH="1">
            <a:off x="3557954" y="3692768"/>
            <a:ext cx="679938" cy="58615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28DBD83-43BF-9B4C-9E02-28144042BB1C}"/>
              </a:ext>
            </a:extLst>
          </p:cNvPr>
          <p:cNvCxnSpPr>
            <a:cxnSpLocks/>
          </p:cNvCxnSpPr>
          <p:nvPr/>
        </p:nvCxnSpPr>
        <p:spPr>
          <a:xfrm>
            <a:off x="5057476" y="3692768"/>
            <a:ext cx="1330569" cy="58615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388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9BDA777A-452E-CC4F-95C5-07DFD2007A98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01CD3-22E3-0142-AFB7-966CDA836BC7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01CD3-22E3-0142-AFB7-966CDA836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사각형: 둥근 모서리 58">
                <a:extLst>
                  <a:ext uri="{FF2B5EF4-FFF2-40B4-BE49-F238E27FC236}">
                    <a16:creationId xmlns:a16="http://schemas.microsoft.com/office/drawing/2014/main" id="{0F9841BE-ABB4-444A-B97D-570F545033F4}"/>
                  </a:ext>
                </a:extLst>
              </p:cNvPr>
              <p:cNvSpPr/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사각형: 둥근 모서리 58">
                <a:extLst>
                  <a:ext uri="{FF2B5EF4-FFF2-40B4-BE49-F238E27FC236}">
                    <a16:creationId xmlns:a16="http://schemas.microsoft.com/office/drawing/2014/main" id="{0F9841BE-ABB4-444A-B97D-570F54503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E219FD-AD42-DC4F-9BBF-EBF38D69BF9E}"/>
              </a:ext>
            </a:extLst>
          </p:cNvPr>
          <p:cNvCxnSpPr>
            <a:cxnSpLocks/>
          </p:cNvCxnSpPr>
          <p:nvPr/>
        </p:nvCxnSpPr>
        <p:spPr>
          <a:xfrm>
            <a:off x="2000923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사각형: 둥근 모서리 62">
                <a:extLst>
                  <a:ext uri="{FF2B5EF4-FFF2-40B4-BE49-F238E27FC236}">
                    <a16:creationId xmlns:a16="http://schemas.microsoft.com/office/drawing/2014/main" id="{A30AF5A3-FC11-864E-B19F-9016B783D813}"/>
                  </a:ext>
                </a:extLst>
              </p:cNvPr>
              <p:cNvSpPr/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사각형: 둥근 모서리 62">
                <a:extLst>
                  <a:ext uri="{FF2B5EF4-FFF2-40B4-BE49-F238E27FC236}">
                    <a16:creationId xmlns:a16="http://schemas.microsoft.com/office/drawing/2014/main" id="{A30AF5A3-FC11-864E-B19F-9016B783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857CC6-FEE0-3447-ACF2-F39CED1A104E}"/>
              </a:ext>
            </a:extLst>
          </p:cNvPr>
          <p:cNvCxnSpPr>
            <a:cxnSpLocks/>
          </p:cNvCxnSpPr>
          <p:nvPr/>
        </p:nvCxnSpPr>
        <p:spPr>
          <a:xfrm>
            <a:off x="2817062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42BF85-A5C1-6C43-A887-DCAED26B5B38}"/>
              </a:ext>
            </a:extLst>
          </p:cNvPr>
          <p:cNvSpPr/>
          <p:nvPr/>
        </p:nvSpPr>
        <p:spPr>
          <a:xfrm>
            <a:off x="2186490" y="385358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33AD92-3712-C84B-B509-7231666D92B6}"/>
              </a:ext>
            </a:extLst>
          </p:cNvPr>
          <p:cNvCxnSpPr>
            <a:cxnSpLocks/>
          </p:cNvCxnSpPr>
          <p:nvPr/>
        </p:nvCxnSpPr>
        <p:spPr>
          <a:xfrm flipV="1">
            <a:off x="147106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592ED6E-5D8C-B340-AB22-DDCDC7A1EBDD}"/>
                  </a:ext>
                </a:extLst>
              </p:cNvPr>
              <p:cNvSpPr/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592ED6E-5D8C-B340-AB22-DDCDC7A1E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9219F3-CC3C-5545-92E3-C6D4A7DF44F9}"/>
              </a:ext>
            </a:extLst>
          </p:cNvPr>
          <p:cNvCxnSpPr>
            <a:cxnSpLocks/>
          </p:cNvCxnSpPr>
          <p:nvPr/>
        </p:nvCxnSpPr>
        <p:spPr>
          <a:xfrm flipV="1">
            <a:off x="3595259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475F96D-60F4-9642-88F9-257CA6C16679}"/>
                  </a:ext>
                </a:extLst>
              </p:cNvPr>
              <p:cNvSpPr/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475F96D-60F4-9642-88F9-257CA6C16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80A55B-52E6-754B-9719-596B3A1B3AED}"/>
              </a:ext>
            </a:extLst>
          </p:cNvPr>
          <p:cNvSpPr/>
          <p:nvPr/>
        </p:nvSpPr>
        <p:spPr>
          <a:xfrm>
            <a:off x="2186491" y="4897060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FA3296-664C-EE4D-9536-A9AF2AD87C39}"/>
                  </a:ext>
                </a:extLst>
              </p:cNvPr>
              <p:cNvSpPr txBox="1"/>
              <p:nvPr/>
            </p:nvSpPr>
            <p:spPr>
              <a:xfrm>
                <a:off x="1038524" y="5498889"/>
                <a:ext cx="30025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Encoder</a:t>
                </a:r>
              </a:p>
              <a:p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Input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를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fixed size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의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vector 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로 압축하는 모델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FA3296-664C-EE4D-9536-A9AF2AD87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5498889"/>
                <a:ext cx="3002556" cy="769441"/>
              </a:xfrm>
              <a:prstGeom prst="rect">
                <a:avLst/>
              </a:prstGeom>
              <a:blipFill>
                <a:blip r:embed="rId7"/>
                <a:stretch>
                  <a:fillRect l="-422" t="-1613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241920-BCCC-0D4B-AF08-9D7E4A609148}"/>
              </a:ext>
            </a:extLst>
          </p:cNvPr>
          <p:cNvCxnSpPr>
            <a:cxnSpLocks/>
          </p:cNvCxnSpPr>
          <p:nvPr/>
        </p:nvCxnSpPr>
        <p:spPr>
          <a:xfrm>
            <a:off x="4125119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05C733-0ED1-D04A-A7D5-609A9840BE48}"/>
                  </a:ext>
                </a:extLst>
              </p:cNvPr>
              <p:cNvSpPr/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05C733-0ED1-D04A-A7D5-609A9840B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9F805B6-EFCC-D440-8D9B-DDECB13E5D79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4265599" y="4419443"/>
            <a:ext cx="664987" cy="68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545BB8-8E9F-D947-A175-A3BC153A437C}"/>
                  </a:ext>
                </a:extLst>
              </p:cNvPr>
              <p:cNvSpPr txBox="1"/>
              <p:nvPr/>
            </p:nvSpPr>
            <p:spPr>
              <a:xfrm>
                <a:off x="3966418" y="5103872"/>
                <a:ext cx="1928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Input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의 압축된 정보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545BB8-8E9F-D947-A175-A3BC153A4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418" y="5103872"/>
                <a:ext cx="1928335" cy="523220"/>
              </a:xfrm>
              <a:prstGeom prst="rect">
                <a:avLst/>
              </a:prstGeom>
              <a:blipFill>
                <a:blip r:embed="rId9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0DA385-C402-EB49-A95D-4D4726756476}"/>
                  </a:ext>
                </a:extLst>
              </p:cNvPr>
              <p:cNvSpPr txBox="1"/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0DA385-C402-EB49-A95D-4D472675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EBEEDD7-CF3E-3748-90AF-D1B8FC183774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9096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0B7A-09F2-484C-BC69-E43BE8866DF6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DE1B2-18D2-8E46-97D8-8DDA88A824A3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8DE1B2-18D2-8E46-97D8-8DDA88A82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9F61A76-A4A6-E644-9D3A-77B989039EE5}"/>
                  </a:ext>
                </a:extLst>
              </p:cNvPr>
              <p:cNvSpPr txBox="1"/>
              <p:nvPr/>
            </p:nvSpPr>
            <p:spPr>
              <a:xfrm>
                <a:off x="4406079" y="5689217"/>
                <a:ext cx="53062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Decoder</a:t>
                </a:r>
              </a:p>
              <a:p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Input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의 압축된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Yoon 블랙핏 77" panose="02000503000000020003" pitchFamily="2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Yoon 블랙핏 77" panose="02000503000000020003" pitchFamily="2" charset="-127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Yoon 블랙핏 77" panose="02000503000000020003" pitchFamily="2" charset="-127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를 입력으로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target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를 예측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(decoding) 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하는 모델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9F61A76-A4A6-E644-9D3A-77B98903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079" y="5689217"/>
                <a:ext cx="5306220" cy="769441"/>
              </a:xfrm>
              <a:prstGeom prst="rect">
                <a:avLst/>
              </a:prstGeom>
              <a:blipFill>
                <a:blip r:embed="rId15"/>
                <a:stretch>
                  <a:fillRect l="-239" t="-1613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AE4B82D1-CB36-2D4B-ACA1-EBA82FD7ECAF}"/>
              </a:ext>
            </a:extLst>
          </p:cNvPr>
          <p:cNvGrpSpPr/>
          <p:nvPr/>
        </p:nvGrpSpPr>
        <p:grpSpPr>
          <a:xfrm>
            <a:off x="1038524" y="2816242"/>
            <a:ext cx="7784123" cy="2472303"/>
            <a:chOff x="1038524" y="2816242"/>
            <a:chExt cx="7784123" cy="24723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사각형: 둥근 모서리 58">
                  <a:extLst>
                    <a:ext uri="{FF2B5EF4-FFF2-40B4-BE49-F238E27FC236}">
                      <a16:creationId xmlns:a16="http://schemas.microsoft.com/office/drawing/2014/main" id="{B26A561F-7DB1-8648-AF96-507BF36FD1A5}"/>
                    </a:ext>
                  </a:extLst>
                </p:cNvPr>
                <p:cNvSpPr/>
                <p:nvPr/>
              </p:nvSpPr>
              <p:spPr>
                <a:xfrm>
                  <a:off x="1038524" y="3782517"/>
                  <a:ext cx="878359" cy="65829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사각형: 둥근 모서리 58">
                  <a:extLst>
                    <a:ext uri="{FF2B5EF4-FFF2-40B4-BE49-F238E27FC236}">
                      <a16:creationId xmlns:a16="http://schemas.microsoft.com/office/drawing/2014/main" id="{B26A561F-7DB1-8648-AF96-507BF36FD1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524" y="3782517"/>
                  <a:ext cx="878359" cy="658299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67DD8DF-7C70-1C4C-818B-C911C90113CB}"/>
                </a:ext>
              </a:extLst>
            </p:cNvPr>
            <p:cNvCxnSpPr>
              <a:cxnSpLocks/>
            </p:cNvCxnSpPr>
            <p:nvPr/>
          </p:nvCxnSpPr>
          <p:spPr>
            <a:xfrm>
              <a:off x="2000923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사각형: 둥근 모서리 62">
                  <a:extLst>
                    <a:ext uri="{FF2B5EF4-FFF2-40B4-BE49-F238E27FC236}">
                      <a16:creationId xmlns:a16="http://schemas.microsoft.com/office/drawing/2014/main" id="{8E0EBAE3-7146-FD4A-B338-9866D7C8529B}"/>
                    </a:ext>
                  </a:extLst>
                </p:cNvPr>
                <p:cNvSpPr/>
                <p:nvPr/>
              </p:nvSpPr>
              <p:spPr>
                <a:xfrm>
                  <a:off x="3162720" y="3782517"/>
                  <a:ext cx="878359" cy="65829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Encoder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" name="사각형: 둥근 모서리 62">
                  <a:extLst>
                    <a:ext uri="{FF2B5EF4-FFF2-40B4-BE49-F238E27FC236}">
                      <a16:creationId xmlns:a16="http://schemas.microsoft.com/office/drawing/2014/main" id="{8E0EBAE3-7146-FD4A-B338-9866D7C852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720" y="3782517"/>
                  <a:ext cx="878359" cy="658299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78B7BB2-F652-C443-8E77-C5F71F9AB87E}"/>
                </a:ext>
              </a:extLst>
            </p:cNvPr>
            <p:cNvCxnSpPr>
              <a:cxnSpLocks/>
            </p:cNvCxnSpPr>
            <p:nvPr/>
          </p:nvCxnSpPr>
          <p:spPr>
            <a:xfrm>
              <a:off x="4125119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954141D-EE26-AC45-B76D-4F5914CCB405}"/>
                </a:ext>
              </a:extLst>
            </p:cNvPr>
            <p:cNvCxnSpPr>
              <a:cxnSpLocks/>
            </p:cNvCxnSpPr>
            <p:nvPr/>
          </p:nvCxnSpPr>
          <p:spPr>
            <a:xfrm>
              <a:off x="2817062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사각형: 둥근 모서리 67">
                  <a:extLst>
                    <a:ext uri="{FF2B5EF4-FFF2-40B4-BE49-F238E27FC236}">
                      <a16:creationId xmlns:a16="http://schemas.microsoft.com/office/drawing/2014/main" id="{2A0FAC81-D4AE-884A-AEE6-628BBEBA3590}"/>
                    </a:ext>
                  </a:extLst>
                </p:cNvPr>
                <p:cNvSpPr/>
                <p:nvPr/>
              </p:nvSpPr>
              <p:spPr>
                <a:xfrm>
                  <a:off x="5820092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사각형: 둥근 모서리 67">
                  <a:extLst>
                    <a:ext uri="{FF2B5EF4-FFF2-40B4-BE49-F238E27FC236}">
                      <a16:creationId xmlns:a16="http://schemas.microsoft.com/office/drawing/2014/main" id="{2A0FAC81-D4AE-884A-AEE6-628BBEBA3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092" y="3782517"/>
                  <a:ext cx="878359" cy="658299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019988C-69A6-CB4F-96DF-5915950186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2491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사각형: 둥근 모서리 71">
                  <a:extLst>
                    <a:ext uri="{FF2B5EF4-FFF2-40B4-BE49-F238E27FC236}">
                      <a16:creationId xmlns:a16="http://schemas.microsoft.com/office/drawing/2014/main" id="{3026EAF0-E397-0C46-AD93-BE603E817037}"/>
                    </a:ext>
                  </a:extLst>
                </p:cNvPr>
                <p:cNvSpPr/>
                <p:nvPr/>
              </p:nvSpPr>
              <p:spPr>
                <a:xfrm>
                  <a:off x="7944288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사각형: 둥근 모서리 71">
                  <a:extLst>
                    <a:ext uri="{FF2B5EF4-FFF2-40B4-BE49-F238E27FC236}">
                      <a16:creationId xmlns:a16="http://schemas.microsoft.com/office/drawing/2014/main" id="{3026EAF0-E397-0C46-AD93-BE603E817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4288" y="3782517"/>
                  <a:ext cx="878359" cy="658299"/>
                </a:xfrm>
                <a:prstGeom prst="round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A47B640-F992-A843-A817-3FF16085201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30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사각형: 둥근 모서리 75">
                  <a:extLst>
                    <a:ext uri="{FF2B5EF4-FFF2-40B4-BE49-F238E27FC236}">
                      <a16:creationId xmlns:a16="http://schemas.microsoft.com/office/drawing/2014/main" id="{21EB18BE-2DA9-CF4F-BF5D-C208DF5443AF}"/>
                    </a:ext>
                  </a:extLst>
                </p:cNvPr>
                <p:cNvSpPr/>
                <p:nvPr/>
              </p:nvSpPr>
              <p:spPr>
                <a:xfrm>
                  <a:off x="4491406" y="3782517"/>
                  <a:ext cx="878359" cy="658299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Decoder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altLang="ko-KR" sz="14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사각형: 둥근 모서리 75">
                  <a:extLst>
                    <a:ext uri="{FF2B5EF4-FFF2-40B4-BE49-F238E27FC236}">
                      <a16:creationId xmlns:a16="http://schemas.microsoft.com/office/drawing/2014/main" id="{21EB18BE-2DA9-CF4F-BF5D-C208DF5443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1406" y="3782517"/>
                  <a:ext cx="878359" cy="658299"/>
                </a:xfrm>
                <a:prstGeom prst="round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3B2A4E4-31FE-4F4A-B4ED-E43948A94681}"/>
                </a:ext>
              </a:extLst>
            </p:cNvPr>
            <p:cNvCxnSpPr>
              <a:cxnSpLocks/>
            </p:cNvCxnSpPr>
            <p:nvPr/>
          </p:nvCxnSpPr>
          <p:spPr>
            <a:xfrm>
              <a:off x="5453805" y="4111666"/>
              <a:ext cx="2809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187D691-BBD5-AB4F-A39A-53FC75E10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631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6199BE3-CE80-D443-9CCD-FA67B868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827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BBA1D1D-7984-5542-BC87-FFC30D236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45" y="3339409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91F50DB-5A76-B342-807E-A3CDAC1FA718}"/>
                    </a:ext>
                  </a:extLst>
                </p:cNvPr>
                <p:cNvSpPr/>
                <p:nvPr/>
              </p:nvSpPr>
              <p:spPr>
                <a:xfrm>
                  <a:off x="4578735" y="2876563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391F50DB-5A76-B342-807E-A3CDAC1FA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8735" y="2876563"/>
                  <a:ext cx="690420" cy="391485"/>
                </a:xfrm>
                <a:prstGeom prst="rect">
                  <a:avLst/>
                </a:prstGeom>
                <a:blipFill>
                  <a:blip r:embed="rId21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DBC32EFF-AE92-A040-9272-E917D88903B7}"/>
                    </a:ext>
                  </a:extLst>
                </p:cNvPr>
                <p:cNvSpPr/>
                <p:nvPr/>
              </p:nvSpPr>
              <p:spPr>
                <a:xfrm>
                  <a:off x="5907420" y="2876563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DBC32EFF-AE92-A040-9272-E917D8890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420" y="2876563"/>
                  <a:ext cx="690420" cy="391485"/>
                </a:xfrm>
                <a:prstGeom prst="rect">
                  <a:avLst/>
                </a:prstGeom>
                <a:blipFill>
                  <a:blip r:embed="rId22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F846D0-79DF-8E46-8675-0B689528B2D3}"/>
                </a:ext>
              </a:extLst>
            </p:cNvPr>
            <p:cNvSpPr/>
            <p:nvPr/>
          </p:nvSpPr>
          <p:spPr>
            <a:xfrm>
              <a:off x="8031616" y="2876563"/>
              <a:ext cx="690420" cy="39148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&lt;EOS&gt;</a:t>
              </a:r>
              <a:endParaRPr lang="ko-KR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4AE868A-7779-BD43-94CF-671E0B79B758}"/>
                </a:ext>
              </a:extLst>
            </p:cNvPr>
            <p:cNvSpPr/>
            <p:nvPr/>
          </p:nvSpPr>
          <p:spPr>
            <a:xfrm>
              <a:off x="2186490" y="3853589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8964D8A-74D2-E145-88D6-BDE670DC12F7}"/>
                </a:ext>
              </a:extLst>
            </p:cNvPr>
            <p:cNvSpPr/>
            <p:nvPr/>
          </p:nvSpPr>
          <p:spPr>
            <a:xfrm>
              <a:off x="6969102" y="3853589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B8C2608-0062-E446-9E51-CA3F4BC9AA1B}"/>
                </a:ext>
              </a:extLst>
            </p:cNvPr>
            <p:cNvSpPr/>
            <p:nvPr/>
          </p:nvSpPr>
          <p:spPr>
            <a:xfrm>
              <a:off x="6969101" y="2816242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E9A517D-D2D9-C442-AE52-A615185EA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063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591F9C6-AD56-A049-AE38-BF5FEDA7E813}"/>
                    </a:ext>
                  </a:extLst>
                </p:cNvPr>
                <p:cNvSpPr/>
                <p:nvPr/>
              </p:nvSpPr>
              <p:spPr>
                <a:xfrm>
                  <a:off x="1125853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591F9C6-AD56-A049-AE38-BF5FEDA7E8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853" y="4897060"/>
                  <a:ext cx="690420" cy="391485"/>
                </a:xfrm>
                <a:prstGeom prst="rect">
                  <a:avLst/>
                </a:prstGeom>
                <a:blipFill>
                  <a:blip r:embed="rId23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7FCEA85-87D7-944B-8DAB-3BBD438049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5259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270FD0D-DEF5-BC4F-BEF9-B9542411D41E}"/>
                    </a:ext>
                  </a:extLst>
                </p:cNvPr>
                <p:cNvSpPr/>
                <p:nvPr/>
              </p:nvSpPr>
              <p:spPr>
                <a:xfrm>
                  <a:off x="3250049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270FD0D-DEF5-BC4F-BEF9-B9542411D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0049" y="4897060"/>
                  <a:ext cx="690420" cy="391485"/>
                </a:xfrm>
                <a:prstGeom prst="rect">
                  <a:avLst/>
                </a:prstGeom>
                <a:blipFill>
                  <a:blip r:embed="rId24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B8B8D15-E280-874F-8872-1F57B7CE6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631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E089E90-9DB0-7C4B-B2A8-CE09BAF2C070}"/>
                    </a:ext>
                  </a:extLst>
                </p:cNvPr>
                <p:cNvSpPr/>
                <p:nvPr/>
              </p:nvSpPr>
              <p:spPr>
                <a:xfrm>
                  <a:off x="5907421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0E089E90-9DB0-7C4B-B2A8-CE09BAF2C0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7421" y="4897060"/>
                  <a:ext cx="690420" cy="391485"/>
                </a:xfrm>
                <a:prstGeom prst="rect">
                  <a:avLst/>
                </a:prstGeom>
                <a:blipFill>
                  <a:blip r:embed="rId25"/>
                  <a:stretch>
                    <a:fillRect b="-625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48C47AA-ADE9-3C41-9570-9BBF40613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827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E59C36C-7E39-454B-A65C-90B757F9FC97}"/>
                    </a:ext>
                  </a:extLst>
                </p:cNvPr>
                <p:cNvSpPr/>
                <p:nvPr/>
              </p:nvSpPr>
              <p:spPr>
                <a:xfrm>
                  <a:off x="8031617" y="4897060"/>
                  <a:ext cx="690420" cy="39148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sz="1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𝐊</m:t>
                            </m:r>
                          </m:sub>
                        </m:sSub>
                      </m:oMath>
                    </m:oMathPara>
                  </a14:m>
                  <a:endParaRPr lang="ko-KR" alt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E59C36C-7E39-454B-A65C-90B757F9F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617" y="4897060"/>
                  <a:ext cx="690420" cy="391485"/>
                </a:xfrm>
                <a:prstGeom prst="rect">
                  <a:avLst/>
                </a:prstGeom>
                <a:blipFill>
                  <a:blip r:embed="rId26"/>
                  <a:stretch>
                    <a:fillRect b="-625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D066F0F-5E6E-9B47-9B05-7BC617966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45" y="4518302"/>
              <a:ext cx="0" cy="3286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C15CF02-9C28-2141-8C04-C01F6481898C}"/>
                </a:ext>
              </a:extLst>
            </p:cNvPr>
            <p:cNvSpPr/>
            <p:nvPr/>
          </p:nvSpPr>
          <p:spPr>
            <a:xfrm>
              <a:off x="4578735" y="4897060"/>
              <a:ext cx="690420" cy="391485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&lt;EOS&gt;</a:t>
              </a:r>
              <a:endParaRPr lang="ko-KR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07B0049-36BF-0B46-ABFF-9B1ED2125F76}"/>
                </a:ext>
              </a:extLst>
            </p:cNvPr>
            <p:cNvSpPr/>
            <p:nvPr/>
          </p:nvSpPr>
          <p:spPr>
            <a:xfrm>
              <a:off x="2186491" y="4897060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5F0E030-A735-6440-8982-CD5D25C66656}"/>
                </a:ext>
              </a:extLst>
            </p:cNvPr>
            <p:cNvSpPr/>
            <p:nvPr/>
          </p:nvSpPr>
          <p:spPr>
            <a:xfrm>
              <a:off x="6969103" y="4897060"/>
              <a:ext cx="690420" cy="3914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1DD8EF5-143E-6943-A0B2-49F9D95D51B7}"/>
                    </a:ext>
                  </a:extLst>
                </p:cNvPr>
                <p:cNvSpPr/>
                <p:nvPr/>
              </p:nvSpPr>
              <p:spPr>
                <a:xfrm>
                  <a:off x="4052528" y="4111666"/>
                  <a:ext cx="42614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sz="1400" b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𝐓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1DD8EF5-143E-6943-A0B2-49F9D95D51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528" y="4111666"/>
                  <a:ext cx="426142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B367DE8-B0B6-0D46-B64E-16A07EE0D033}"/>
                    </a:ext>
                  </a:extLst>
                </p:cNvPr>
                <p:cNvSpPr txBox="1"/>
                <p:nvPr/>
              </p:nvSpPr>
              <p:spPr>
                <a:xfrm>
                  <a:off x="6126050" y="3389374"/>
                  <a:ext cx="25814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]+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𝑑𝑒𝑐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B367DE8-B0B6-0D46-B64E-16A07EE0D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6050" y="3389374"/>
                  <a:ext cx="2581465" cy="307777"/>
                </a:xfrm>
                <a:prstGeom prst="rect">
                  <a:avLst/>
                </a:prstGeom>
                <a:blipFill>
                  <a:blip r:embed="rId2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F9C2DE-ECAE-CA44-9659-2F6DB6D0DE5F}"/>
                    </a:ext>
                  </a:extLst>
                </p:cNvPr>
                <p:cNvSpPr txBox="1"/>
                <p:nvPr/>
              </p:nvSpPr>
              <p:spPr>
                <a:xfrm>
                  <a:off x="1348800" y="3335468"/>
                  <a:ext cx="25814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𝑒𝑛𝑐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]+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𝑒𝑛𝑐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F9C2DE-ECAE-CA44-9659-2F6DB6D0D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800" y="3335468"/>
                  <a:ext cx="2581465" cy="307777"/>
                </a:xfrm>
                <a:prstGeom prst="rect">
                  <a:avLst/>
                </a:prstGeom>
                <a:blipFill>
                  <a:blip r:embed="rId29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4A652B-5F35-864B-9B79-EF4B0305B78A}"/>
                  </a:ext>
                </a:extLst>
              </p:cNvPr>
              <p:cNvSpPr txBox="1"/>
              <p:nvPr/>
            </p:nvSpPr>
            <p:spPr>
              <a:xfrm>
                <a:off x="1038524" y="5498889"/>
                <a:ext cx="300255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Encoder</a:t>
                </a:r>
              </a:p>
              <a:p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Input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를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fixed size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 의 </a:t>
                </a:r>
                <a:r>
                  <a:rPr lang="en-US" altLang="ko-KR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vector </a:t>
                </a:r>
                <a:r>
                  <a:rPr lang="ko-KR" altLang="en-US" sz="1400" dirty="0">
                    <a:latin typeface="Yoon 블랙핏 77" panose="02000503000000020003" pitchFamily="2" charset="-127"/>
                    <a:ea typeface="Yoon 블랙핏 77" panose="02000503000000020003" pitchFamily="2" charset="-127"/>
                  </a:rPr>
                  <a:t>로 압축하는 모델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44A652B-5F35-864B-9B79-EF4B0305B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5498889"/>
                <a:ext cx="3002556" cy="769441"/>
              </a:xfrm>
              <a:prstGeom prst="rect">
                <a:avLst/>
              </a:prstGeom>
              <a:blipFill>
                <a:blip r:embed="rId30"/>
                <a:stretch>
                  <a:fillRect l="-422" t="-1613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86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9BDA777A-452E-CC4F-95C5-07DFD2007A98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01CD3-22E3-0142-AFB7-966CDA836BC7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01CD3-22E3-0142-AFB7-966CDA836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사각형: 둥근 모서리 58">
                <a:extLst>
                  <a:ext uri="{FF2B5EF4-FFF2-40B4-BE49-F238E27FC236}">
                    <a16:creationId xmlns:a16="http://schemas.microsoft.com/office/drawing/2014/main" id="{0F9841BE-ABB4-444A-B97D-570F545033F4}"/>
                  </a:ext>
                </a:extLst>
              </p:cNvPr>
              <p:cNvSpPr/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사각형: 둥근 모서리 58">
                <a:extLst>
                  <a:ext uri="{FF2B5EF4-FFF2-40B4-BE49-F238E27FC236}">
                    <a16:creationId xmlns:a16="http://schemas.microsoft.com/office/drawing/2014/main" id="{0F9841BE-ABB4-444A-B97D-570F54503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E219FD-AD42-DC4F-9BBF-EBF38D69BF9E}"/>
              </a:ext>
            </a:extLst>
          </p:cNvPr>
          <p:cNvCxnSpPr>
            <a:cxnSpLocks/>
          </p:cNvCxnSpPr>
          <p:nvPr/>
        </p:nvCxnSpPr>
        <p:spPr>
          <a:xfrm>
            <a:off x="2000923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사각형: 둥근 모서리 62">
                <a:extLst>
                  <a:ext uri="{FF2B5EF4-FFF2-40B4-BE49-F238E27FC236}">
                    <a16:creationId xmlns:a16="http://schemas.microsoft.com/office/drawing/2014/main" id="{A30AF5A3-FC11-864E-B19F-9016B783D813}"/>
                  </a:ext>
                </a:extLst>
              </p:cNvPr>
              <p:cNvSpPr/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사각형: 둥근 모서리 62">
                <a:extLst>
                  <a:ext uri="{FF2B5EF4-FFF2-40B4-BE49-F238E27FC236}">
                    <a16:creationId xmlns:a16="http://schemas.microsoft.com/office/drawing/2014/main" id="{A30AF5A3-FC11-864E-B19F-9016B783D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857CC6-FEE0-3447-ACF2-F39CED1A104E}"/>
              </a:ext>
            </a:extLst>
          </p:cNvPr>
          <p:cNvCxnSpPr>
            <a:cxnSpLocks/>
          </p:cNvCxnSpPr>
          <p:nvPr/>
        </p:nvCxnSpPr>
        <p:spPr>
          <a:xfrm>
            <a:off x="2817062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42BF85-A5C1-6C43-A887-DCAED26B5B38}"/>
              </a:ext>
            </a:extLst>
          </p:cNvPr>
          <p:cNvSpPr/>
          <p:nvPr/>
        </p:nvSpPr>
        <p:spPr>
          <a:xfrm>
            <a:off x="2186490" y="385358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33AD92-3712-C84B-B509-7231666D92B6}"/>
              </a:ext>
            </a:extLst>
          </p:cNvPr>
          <p:cNvCxnSpPr>
            <a:cxnSpLocks/>
          </p:cNvCxnSpPr>
          <p:nvPr/>
        </p:nvCxnSpPr>
        <p:spPr>
          <a:xfrm flipV="1">
            <a:off x="147106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592ED6E-5D8C-B340-AB22-DDCDC7A1EBDD}"/>
                  </a:ext>
                </a:extLst>
              </p:cNvPr>
              <p:cNvSpPr/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592ED6E-5D8C-B340-AB22-DDCDC7A1E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9219F3-CC3C-5545-92E3-C6D4A7DF44F9}"/>
              </a:ext>
            </a:extLst>
          </p:cNvPr>
          <p:cNvCxnSpPr>
            <a:cxnSpLocks/>
          </p:cNvCxnSpPr>
          <p:nvPr/>
        </p:nvCxnSpPr>
        <p:spPr>
          <a:xfrm flipV="1">
            <a:off x="3595259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475F96D-60F4-9642-88F9-257CA6C16679}"/>
                  </a:ext>
                </a:extLst>
              </p:cNvPr>
              <p:cNvSpPr/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475F96D-60F4-9642-88F9-257CA6C16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80A55B-52E6-754B-9719-596B3A1B3AED}"/>
              </a:ext>
            </a:extLst>
          </p:cNvPr>
          <p:cNvSpPr/>
          <p:nvPr/>
        </p:nvSpPr>
        <p:spPr>
          <a:xfrm>
            <a:off x="2186491" y="4897060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0241920-BCCC-0D4B-AF08-9D7E4A609148}"/>
              </a:ext>
            </a:extLst>
          </p:cNvPr>
          <p:cNvCxnSpPr>
            <a:cxnSpLocks/>
          </p:cNvCxnSpPr>
          <p:nvPr/>
        </p:nvCxnSpPr>
        <p:spPr>
          <a:xfrm>
            <a:off x="4125119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05C733-0ED1-D04A-A7D5-609A9840BE48}"/>
                  </a:ext>
                </a:extLst>
              </p:cNvPr>
              <p:cNvSpPr/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05C733-0ED1-D04A-A7D5-609A9840B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0DA385-C402-EB49-A95D-4D4726756476}"/>
                  </a:ext>
                </a:extLst>
              </p:cNvPr>
              <p:cNvSpPr txBox="1"/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0DA385-C402-EB49-A95D-4D4726756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BD3B9A3-9610-5E42-BDE6-51D287214E6D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60089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0B7A-09F2-484C-BC69-E43BE8866DF6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30376D-EB38-D44E-9F80-04125EED53C3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30376D-EB38-D44E-9F80-04125EED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사각형: 둥근 모서리 58">
                <a:extLst>
                  <a:ext uri="{FF2B5EF4-FFF2-40B4-BE49-F238E27FC236}">
                    <a16:creationId xmlns:a16="http://schemas.microsoft.com/office/drawing/2014/main" id="{17CB2224-9D32-9A4C-9566-AF1393B9E10D}"/>
                  </a:ext>
                </a:extLst>
              </p:cNvPr>
              <p:cNvSpPr/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사각형: 둥근 모서리 58">
                <a:extLst>
                  <a:ext uri="{FF2B5EF4-FFF2-40B4-BE49-F238E27FC236}">
                    <a16:creationId xmlns:a16="http://schemas.microsoft.com/office/drawing/2014/main" id="{17CB2224-9D32-9A4C-9566-AF1393B9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37C4989-72EA-FE4E-890C-A7D56235D242}"/>
              </a:ext>
            </a:extLst>
          </p:cNvPr>
          <p:cNvCxnSpPr>
            <a:cxnSpLocks/>
          </p:cNvCxnSpPr>
          <p:nvPr/>
        </p:nvCxnSpPr>
        <p:spPr>
          <a:xfrm>
            <a:off x="2000923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사각형: 둥근 모서리 62">
                <a:extLst>
                  <a:ext uri="{FF2B5EF4-FFF2-40B4-BE49-F238E27FC236}">
                    <a16:creationId xmlns:a16="http://schemas.microsoft.com/office/drawing/2014/main" id="{EE6DC518-E777-4142-9B78-C6FEAC459265}"/>
                  </a:ext>
                </a:extLst>
              </p:cNvPr>
              <p:cNvSpPr/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사각형: 둥근 모서리 62">
                <a:extLst>
                  <a:ext uri="{FF2B5EF4-FFF2-40B4-BE49-F238E27FC236}">
                    <a16:creationId xmlns:a16="http://schemas.microsoft.com/office/drawing/2014/main" id="{EE6DC518-E777-4142-9B78-C6FEAC4592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2C002F9-EEB0-9C46-B5E8-5F13C9983BED}"/>
              </a:ext>
            </a:extLst>
          </p:cNvPr>
          <p:cNvCxnSpPr>
            <a:cxnSpLocks/>
          </p:cNvCxnSpPr>
          <p:nvPr/>
        </p:nvCxnSpPr>
        <p:spPr>
          <a:xfrm>
            <a:off x="4125119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C18E9FB-F5BB-C241-88BB-0CE9603084D2}"/>
              </a:ext>
            </a:extLst>
          </p:cNvPr>
          <p:cNvCxnSpPr>
            <a:cxnSpLocks/>
          </p:cNvCxnSpPr>
          <p:nvPr/>
        </p:nvCxnSpPr>
        <p:spPr>
          <a:xfrm>
            <a:off x="2817062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사각형: 둥근 모서리 75">
                <a:extLst>
                  <a:ext uri="{FF2B5EF4-FFF2-40B4-BE49-F238E27FC236}">
                    <a16:creationId xmlns:a16="http://schemas.microsoft.com/office/drawing/2014/main" id="{280F6293-8ADD-5A46-ADD5-F63C32761B9C}"/>
                  </a:ext>
                </a:extLst>
              </p:cNvPr>
              <p:cNvSpPr/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사각형: 둥근 모서리 75">
                <a:extLst>
                  <a:ext uri="{FF2B5EF4-FFF2-40B4-BE49-F238E27FC236}">
                    <a16:creationId xmlns:a16="http://schemas.microsoft.com/office/drawing/2014/main" id="{280F6293-8ADD-5A46-ADD5-F63C3276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996CD03-C699-044F-BD5E-408B7C9D1B04}"/>
              </a:ext>
            </a:extLst>
          </p:cNvPr>
          <p:cNvCxnSpPr>
            <a:cxnSpLocks/>
          </p:cNvCxnSpPr>
          <p:nvPr/>
        </p:nvCxnSpPr>
        <p:spPr>
          <a:xfrm flipV="1">
            <a:off x="4923945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3836D9F-51B5-5A4E-A473-ED7BDEDD6BE2}"/>
                  </a:ext>
                </a:extLst>
              </p:cNvPr>
              <p:cNvSpPr/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03836D9F-51B5-5A4E-A473-ED7BDEDD6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B94883-86F3-BC48-BA7C-64FB0961BC2E}"/>
              </a:ext>
            </a:extLst>
          </p:cNvPr>
          <p:cNvSpPr/>
          <p:nvPr/>
        </p:nvSpPr>
        <p:spPr>
          <a:xfrm>
            <a:off x="2186490" y="385358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E348C03-44C7-DB4C-8B95-2ECE619FE6CD}"/>
              </a:ext>
            </a:extLst>
          </p:cNvPr>
          <p:cNvCxnSpPr>
            <a:cxnSpLocks/>
          </p:cNvCxnSpPr>
          <p:nvPr/>
        </p:nvCxnSpPr>
        <p:spPr>
          <a:xfrm flipV="1">
            <a:off x="147106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3E8641-6549-C34E-8543-F73C64A42838}"/>
                  </a:ext>
                </a:extLst>
              </p:cNvPr>
              <p:cNvSpPr/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73E8641-6549-C34E-8543-F73C64A42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6C26687-5D85-3540-9E85-1C3F0DC4916E}"/>
              </a:ext>
            </a:extLst>
          </p:cNvPr>
          <p:cNvCxnSpPr>
            <a:cxnSpLocks/>
          </p:cNvCxnSpPr>
          <p:nvPr/>
        </p:nvCxnSpPr>
        <p:spPr>
          <a:xfrm flipV="1">
            <a:off x="3595259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5D05433-DBAC-D345-B769-B85E371ED63D}"/>
                  </a:ext>
                </a:extLst>
              </p:cNvPr>
              <p:cNvSpPr/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F5D05433-DBAC-D345-B769-B85E371E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8696B49-D2B2-CC43-9C28-2FEE52CDD6E4}"/>
              </a:ext>
            </a:extLst>
          </p:cNvPr>
          <p:cNvCxnSpPr>
            <a:cxnSpLocks/>
          </p:cNvCxnSpPr>
          <p:nvPr/>
        </p:nvCxnSpPr>
        <p:spPr>
          <a:xfrm flipV="1">
            <a:off x="4923945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25A78CC-9829-A54A-9F59-9DC1D130356C}"/>
              </a:ext>
            </a:extLst>
          </p:cNvPr>
          <p:cNvSpPr/>
          <p:nvPr/>
        </p:nvSpPr>
        <p:spPr>
          <a:xfrm>
            <a:off x="4578735" y="4897060"/>
            <a:ext cx="690420" cy="3914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&lt;EOS&gt;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32EEC45-D5CD-9F4D-86FD-85C478AEF422}"/>
              </a:ext>
            </a:extLst>
          </p:cNvPr>
          <p:cNvSpPr/>
          <p:nvPr/>
        </p:nvSpPr>
        <p:spPr>
          <a:xfrm>
            <a:off x="2186491" y="4897060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78117B0-AD07-6C41-834A-54AEF5D614EE}"/>
                  </a:ext>
                </a:extLst>
              </p:cNvPr>
              <p:cNvSpPr/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A78117B0-AD07-6C41-834A-54AEF5D6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32792-35ED-3A4E-85DE-166A3E97C56E}"/>
                  </a:ext>
                </a:extLst>
              </p:cNvPr>
              <p:cNvSpPr txBox="1"/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F32792-35ED-3A4E-85DE-166A3E97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DF756D-2924-C042-992E-44E557F3A5EE}"/>
                  </a:ext>
                </a:extLst>
              </p:cNvPr>
              <p:cNvSpPr txBox="1"/>
              <p:nvPr/>
            </p:nvSpPr>
            <p:spPr>
              <a:xfrm>
                <a:off x="2515085" y="3370211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CDF756D-2924-C042-992E-44E557F3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085" y="3370211"/>
                <a:ext cx="2581465" cy="307777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83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0B7A-09F2-484C-BC69-E43BE8866DF6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C2CA6F-9022-924D-AC01-DE870DCA3FB1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FC2CA6F-9022-924D-AC01-DE870DCA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사각형: 둥근 모서리 58">
                <a:extLst>
                  <a:ext uri="{FF2B5EF4-FFF2-40B4-BE49-F238E27FC236}">
                    <a16:creationId xmlns:a16="http://schemas.microsoft.com/office/drawing/2014/main" id="{FC47D63A-8CCD-064C-8C63-55751A7488D7}"/>
                  </a:ext>
                </a:extLst>
              </p:cNvPr>
              <p:cNvSpPr/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사각형: 둥근 모서리 58">
                <a:extLst>
                  <a:ext uri="{FF2B5EF4-FFF2-40B4-BE49-F238E27FC236}">
                    <a16:creationId xmlns:a16="http://schemas.microsoft.com/office/drawing/2014/main" id="{FC47D63A-8CCD-064C-8C63-55751A748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C615251-5F67-284C-BC00-7C9928233740}"/>
              </a:ext>
            </a:extLst>
          </p:cNvPr>
          <p:cNvCxnSpPr>
            <a:cxnSpLocks/>
          </p:cNvCxnSpPr>
          <p:nvPr/>
        </p:nvCxnSpPr>
        <p:spPr>
          <a:xfrm>
            <a:off x="2000923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사각형: 둥근 모서리 62">
                <a:extLst>
                  <a:ext uri="{FF2B5EF4-FFF2-40B4-BE49-F238E27FC236}">
                    <a16:creationId xmlns:a16="http://schemas.microsoft.com/office/drawing/2014/main" id="{EB7EFED2-ACC0-D743-846E-04ED83E91415}"/>
                  </a:ext>
                </a:extLst>
              </p:cNvPr>
              <p:cNvSpPr/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사각형: 둥근 모서리 62">
                <a:extLst>
                  <a:ext uri="{FF2B5EF4-FFF2-40B4-BE49-F238E27FC236}">
                    <a16:creationId xmlns:a16="http://schemas.microsoft.com/office/drawing/2014/main" id="{EB7EFED2-ACC0-D743-846E-04ED83E9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79A3194-DCE0-1F4B-BB94-E7AC1815A1CC}"/>
              </a:ext>
            </a:extLst>
          </p:cNvPr>
          <p:cNvCxnSpPr>
            <a:cxnSpLocks/>
          </p:cNvCxnSpPr>
          <p:nvPr/>
        </p:nvCxnSpPr>
        <p:spPr>
          <a:xfrm>
            <a:off x="4125119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0FF94A-6C1A-0544-B9B8-C2EAA80948FB}"/>
              </a:ext>
            </a:extLst>
          </p:cNvPr>
          <p:cNvCxnSpPr>
            <a:cxnSpLocks/>
          </p:cNvCxnSpPr>
          <p:nvPr/>
        </p:nvCxnSpPr>
        <p:spPr>
          <a:xfrm>
            <a:off x="2817062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사각형: 둥근 모서리 75">
                <a:extLst>
                  <a:ext uri="{FF2B5EF4-FFF2-40B4-BE49-F238E27FC236}">
                    <a16:creationId xmlns:a16="http://schemas.microsoft.com/office/drawing/2014/main" id="{BB9EE321-EBE2-3E44-821F-FD3BADAEFD62}"/>
                  </a:ext>
                </a:extLst>
              </p:cNvPr>
              <p:cNvSpPr/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사각형: 둥근 모서리 75">
                <a:extLst>
                  <a:ext uri="{FF2B5EF4-FFF2-40B4-BE49-F238E27FC236}">
                    <a16:creationId xmlns:a16="http://schemas.microsoft.com/office/drawing/2014/main" id="{BB9EE321-EBE2-3E44-821F-FD3BADAEF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B14E1F4-4552-AA4B-AA98-6B711A1C71A0}"/>
              </a:ext>
            </a:extLst>
          </p:cNvPr>
          <p:cNvCxnSpPr>
            <a:cxnSpLocks/>
          </p:cNvCxnSpPr>
          <p:nvPr/>
        </p:nvCxnSpPr>
        <p:spPr>
          <a:xfrm flipV="1">
            <a:off x="4923945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A2F4A62-BD22-254F-A8EA-C9323B3BC20F}"/>
                  </a:ext>
                </a:extLst>
              </p:cNvPr>
              <p:cNvSpPr/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A2F4A62-BD22-254F-A8EA-C9323B3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2667F1-5993-1646-87AD-2E1C7D89AA4B}"/>
              </a:ext>
            </a:extLst>
          </p:cNvPr>
          <p:cNvSpPr/>
          <p:nvPr/>
        </p:nvSpPr>
        <p:spPr>
          <a:xfrm>
            <a:off x="2186490" y="385358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472EA5E-A145-EA4A-BB9C-2AC0E03671EC}"/>
              </a:ext>
            </a:extLst>
          </p:cNvPr>
          <p:cNvCxnSpPr>
            <a:cxnSpLocks/>
          </p:cNvCxnSpPr>
          <p:nvPr/>
        </p:nvCxnSpPr>
        <p:spPr>
          <a:xfrm flipV="1">
            <a:off x="147106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23507C-D3E9-B643-B511-B47C898B49BD}"/>
                  </a:ext>
                </a:extLst>
              </p:cNvPr>
              <p:cNvSpPr/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23507C-D3E9-B643-B511-B47C898B4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8E51075-8A4C-E642-8869-6CA8CA55E499}"/>
              </a:ext>
            </a:extLst>
          </p:cNvPr>
          <p:cNvCxnSpPr>
            <a:cxnSpLocks/>
          </p:cNvCxnSpPr>
          <p:nvPr/>
        </p:nvCxnSpPr>
        <p:spPr>
          <a:xfrm flipV="1">
            <a:off x="3595259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55C13C0-ECB0-4F48-8D6A-0D75981DA8A1}"/>
                  </a:ext>
                </a:extLst>
              </p:cNvPr>
              <p:cNvSpPr/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55C13C0-ECB0-4F48-8D6A-0D75981DA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B8F6994-683A-E245-A8BF-2EEE24C4E645}"/>
              </a:ext>
            </a:extLst>
          </p:cNvPr>
          <p:cNvCxnSpPr>
            <a:cxnSpLocks/>
          </p:cNvCxnSpPr>
          <p:nvPr/>
        </p:nvCxnSpPr>
        <p:spPr>
          <a:xfrm flipV="1">
            <a:off x="4923945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26C3FD9-C181-5641-9154-995DECC37B0F}"/>
              </a:ext>
            </a:extLst>
          </p:cNvPr>
          <p:cNvSpPr/>
          <p:nvPr/>
        </p:nvSpPr>
        <p:spPr>
          <a:xfrm>
            <a:off x="4578735" y="4897060"/>
            <a:ext cx="690420" cy="3914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&lt;EOS&gt;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1C8078-2C81-8846-9691-9000E6A1D4B9}"/>
              </a:ext>
            </a:extLst>
          </p:cNvPr>
          <p:cNvSpPr/>
          <p:nvPr/>
        </p:nvSpPr>
        <p:spPr>
          <a:xfrm>
            <a:off x="2186491" y="4897060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E80B66-FE95-0F43-B265-45B2A03DB342}"/>
                  </a:ext>
                </a:extLst>
              </p:cNvPr>
              <p:cNvSpPr/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E80B66-FE95-0F43-B265-45B2A03DB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사각형: 둥근 모서리 26">
                <a:extLst>
                  <a:ext uri="{FF2B5EF4-FFF2-40B4-BE49-F238E27FC236}">
                    <a16:creationId xmlns:a16="http://schemas.microsoft.com/office/drawing/2014/main" id="{D2A65ACA-52D5-0346-9197-1A0EA0DBE25C}"/>
                  </a:ext>
                </a:extLst>
              </p:cNvPr>
              <p:cNvSpPr/>
              <p:nvPr/>
            </p:nvSpPr>
            <p:spPr>
              <a:xfrm>
                <a:off x="5820092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사각형: 둥근 모서리 26">
                <a:extLst>
                  <a:ext uri="{FF2B5EF4-FFF2-40B4-BE49-F238E27FC236}">
                    <a16:creationId xmlns:a16="http://schemas.microsoft.com/office/drawing/2014/main" id="{D2A65ACA-52D5-0346-9197-1A0EA0DB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92" y="3782517"/>
                <a:ext cx="878359" cy="65829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7EE80F-16B6-CC4F-8FBC-2EEF00DB9983}"/>
              </a:ext>
            </a:extLst>
          </p:cNvPr>
          <p:cNvCxnSpPr>
            <a:cxnSpLocks/>
          </p:cNvCxnSpPr>
          <p:nvPr/>
        </p:nvCxnSpPr>
        <p:spPr>
          <a:xfrm>
            <a:off x="5453805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960C61D-A0DF-BE4A-8766-8BE36B226795}"/>
                  </a:ext>
                </a:extLst>
              </p:cNvPr>
              <p:cNvSpPr/>
              <p:nvPr/>
            </p:nvSpPr>
            <p:spPr>
              <a:xfrm>
                <a:off x="5907420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960C61D-A0DF-BE4A-8766-8BE36B226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0" y="2876563"/>
                <a:ext cx="690420" cy="39148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4174338-583E-4C4A-9EF6-821CFD78BDDF}"/>
              </a:ext>
            </a:extLst>
          </p:cNvPr>
          <p:cNvCxnSpPr>
            <a:cxnSpLocks/>
          </p:cNvCxnSpPr>
          <p:nvPr/>
        </p:nvCxnSpPr>
        <p:spPr>
          <a:xfrm flipV="1">
            <a:off x="6252631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1F75A5C-DD88-1B4E-A976-51DCCF582E74}"/>
                  </a:ext>
                </a:extLst>
              </p:cNvPr>
              <p:cNvSpPr/>
              <p:nvPr/>
            </p:nvSpPr>
            <p:spPr>
              <a:xfrm>
                <a:off x="5907421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1F75A5C-DD88-1B4E-A976-51DCCF582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1" y="4897060"/>
                <a:ext cx="690420" cy="391485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연결선: 구부러짐 3">
            <a:extLst>
              <a:ext uri="{FF2B5EF4-FFF2-40B4-BE49-F238E27FC236}">
                <a16:creationId xmlns:a16="http://schemas.microsoft.com/office/drawing/2014/main" id="{1F78959F-367F-444A-98E3-924DEB76830E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>
            <a:off x="5269155" y="3072306"/>
            <a:ext cx="638266" cy="2020497"/>
          </a:xfrm>
          <a:prstGeom prst="curved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146153E-2506-B647-8D38-912388D1F88B}"/>
              </a:ext>
            </a:extLst>
          </p:cNvPr>
          <p:cNvCxnSpPr>
            <a:cxnSpLocks/>
          </p:cNvCxnSpPr>
          <p:nvPr/>
        </p:nvCxnSpPr>
        <p:spPr>
          <a:xfrm flipV="1">
            <a:off x="6252631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9A1D3C-162A-904C-82B6-A636130C79D5}"/>
                  </a:ext>
                </a:extLst>
              </p:cNvPr>
              <p:cNvSpPr txBox="1"/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59A1D3C-162A-904C-82B6-A636130C7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831B8A-5561-7B49-9F5B-7332853BB659}"/>
                  </a:ext>
                </a:extLst>
              </p:cNvPr>
              <p:cNvSpPr txBox="1"/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831B8A-5561-7B49-9F5B-7332853BB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59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FDDBE789-1AF6-4A4E-ACA7-B757841EF978}"/>
              </a:ext>
            </a:extLst>
          </p:cNvPr>
          <p:cNvSpPr txBox="1">
            <a:spLocks/>
          </p:cNvSpPr>
          <p:nvPr/>
        </p:nvSpPr>
        <p:spPr>
          <a:xfrm>
            <a:off x="676069" y="52763"/>
            <a:ext cx="1820908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Seq2Seq</a:t>
            </a:r>
          </a:p>
        </p:txBody>
      </p:sp>
      <p:sp>
        <p:nvSpPr>
          <p:cNvPr id="46" name="텍스트 개체 틀 1">
            <a:extLst>
              <a:ext uri="{FF2B5EF4-FFF2-40B4-BE49-F238E27FC236}">
                <a16:creationId xmlns:a16="http://schemas.microsoft.com/office/drawing/2014/main" id="{9B86F156-4FB6-E349-ADA0-C7C2BA25D504}"/>
              </a:ext>
            </a:extLst>
          </p:cNvPr>
          <p:cNvSpPr txBox="1">
            <a:spLocks/>
          </p:cNvSpPr>
          <p:nvPr/>
        </p:nvSpPr>
        <p:spPr>
          <a:xfrm>
            <a:off x="3409887" y="52763"/>
            <a:ext cx="2914764" cy="277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Large Vocabulary</a:t>
            </a:r>
          </a:p>
        </p:txBody>
      </p:sp>
      <p:sp>
        <p:nvSpPr>
          <p:cNvPr id="53" name="텍스트 개체 틀 1">
            <a:extLst>
              <a:ext uri="{FF2B5EF4-FFF2-40B4-BE49-F238E27FC236}">
                <a16:creationId xmlns:a16="http://schemas.microsoft.com/office/drawing/2014/main" id="{A4913081-1FC4-1546-856E-CEDA4907C2BC}"/>
              </a:ext>
            </a:extLst>
          </p:cNvPr>
          <p:cNvSpPr txBox="1">
            <a:spLocks/>
          </p:cNvSpPr>
          <p:nvPr/>
        </p:nvSpPr>
        <p:spPr>
          <a:xfrm>
            <a:off x="7237562" y="52763"/>
            <a:ext cx="1452847" cy="3825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R" sz="2000" dirty="0">
                <a:solidFill>
                  <a:schemeClr val="bg1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Limitations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0866146-0C5C-FE43-BEDC-56E103416CC2}"/>
              </a:ext>
            </a:extLst>
          </p:cNvPr>
          <p:cNvSpPr txBox="1">
            <a:spLocks/>
          </p:cNvSpPr>
          <p:nvPr/>
        </p:nvSpPr>
        <p:spPr>
          <a:xfrm>
            <a:off x="951636" y="592015"/>
            <a:ext cx="7957901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  <a:defRPr sz="18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arenR"/>
              <a:defRPr sz="16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3pPr>
            <a:lvl4pPr marL="1543050" indent="-1714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Char char="-"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>
                    <a:lumMod val="65000"/>
                  </a:schemeClr>
                </a:solidFill>
                <a:latin typeface="Yoon 블랙핏 77" panose="02000503000000020003" pitchFamily="2" charset="-127"/>
                <a:ea typeface="Yoon 블랙핏 77" panose="02000503000000020003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/>
                </a:solidFill>
              </a:rPr>
              <a:t>1. Sequence to Sequence (Seq2Seq)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CC0B7A-09F2-484C-BC69-E43BE8866DF6}"/>
              </a:ext>
            </a:extLst>
          </p:cNvPr>
          <p:cNvSpPr txBox="1"/>
          <p:nvPr/>
        </p:nvSpPr>
        <p:spPr>
          <a:xfrm>
            <a:off x="1157060" y="1478068"/>
            <a:ext cx="644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Yoon 블랙핏 77" panose="02000503000000020003" pitchFamily="2" charset="-127"/>
                <a:ea typeface="Yoon 블랙핏 77" panose="02000503000000020003" pitchFamily="2" charset="-127"/>
              </a:rPr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AB3E0C-60DB-584B-8CC2-7F55EEE348DD}"/>
                  </a:ext>
                </a:extLst>
              </p:cNvPr>
              <p:cNvSpPr txBox="1"/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dirty="0"/>
                  <a:t>Input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algn="ctr"/>
                <a:r>
                  <a:rPr lang="en-US" altLang="ko-KR" b="0" dirty="0"/>
                  <a:t>Target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AB3E0C-60DB-584B-8CC2-7F55EEE34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074" y="1887471"/>
                <a:ext cx="3402624" cy="553998"/>
              </a:xfrm>
              <a:prstGeom prst="rect">
                <a:avLst/>
              </a:prstGeom>
              <a:blipFill>
                <a:blip r:embed="rId2"/>
                <a:stretch>
                  <a:fillRect t="-1136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사각형: 둥근 모서리 58">
                <a:extLst>
                  <a:ext uri="{FF2B5EF4-FFF2-40B4-BE49-F238E27FC236}">
                    <a16:creationId xmlns:a16="http://schemas.microsoft.com/office/drawing/2014/main" id="{EC906DD5-07EC-8E4D-BA58-D52AC9AE282F}"/>
                  </a:ext>
                </a:extLst>
              </p:cNvPr>
              <p:cNvSpPr/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사각형: 둥근 모서리 58">
                <a:extLst>
                  <a:ext uri="{FF2B5EF4-FFF2-40B4-BE49-F238E27FC236}">
                    <a16:creationId xmlns:a16="http://schemas.microsoft.com/office/drawing/2014/main" id="{EC906DD5-07EC-8E4D-BA58-D52AC9AE2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4" y="3782517"/>
                <a:ext cx="878359" cy="6582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8428948-10DA-A541-B4CC-BDFB92BF0C08}"/>
              </a:ext>
            </a:extLst>
          </p:cNvPr>
          <p:cNvCxnSpPr>
            <a:cxnSpLocks/>
          </p:cNvCxnSpPr>
          <p:nvPr/>
        </p:nvCxnSpPr>
        <p:spPr>
          <a:xfrm>
            <a:off x="2000923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사각형: 둥근 모서리 62">
                <a:extLst>
                  <a:ext uri="{FF2B5EF4-FFF2-40B4-BE49-F238E27FC236}">
                    <a16:creationId xmlns:a16="http://schemas.microsoft.com/office/drawing/2014/main" id="{06A602FA-6D3D-5645-A032-70E61949CA1C}"/>
                  </a:ext>
                </a:extLst>
              </p:cNvPr>
              <p:cNvSpPr/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사각형: 둥근 모서리 62">
                <a:extLst>
                  <a:ext uri="{FF2B5EF4-FFF2-40B4-BE49-F238E27FC236}">
                    <a16:creationId xmlns:a16="http://schemas.microsoft.com/office/drawing/2014/main" id="{06A602FA-6D3D-5645-A032-70E61949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720" y="3782517"/>
                <a:ext cx="878359" cy="6582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1F6972-09DB-6941-83D8-75E35D77A41D}"/>
              </a:ext>
            </a:extLst>
          </p:cNvPr>
          <p:cNvCxnSpPr>
            <a:cxnSpLocks/>
          </p:cNvCxnSpPr>
          <p:nvPr/>
        </p:nvCxnSpPr>
        <p:spPr>
          <a:xfrm>
            <a:off x="4125119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B26612E-2BCE-7F48-B143-CAB053F539FE}"/>
              </a:ext>
            </a:extLst>
          </p:cNvPr>
          <p:cNvCxnSpPr>
            <a:cxnSpLocks/>
          </p:cNvCxnSpPr>
          <p:nvPr/>
        </p:nvCxnSpPr>
        <p:spPr>
          <a:xfrm>
            <a:off x="2817062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사각형: 둥근 모서리 75">
                <a:extLst>
                  <a:ext uri="{FF2B5EF4-FFF2-40B4-BE49-F238E27FC236}">
                    <a16:creationId xmlns:a16="http://schemas.microsoft.com/office/drawing/2014/main" id="{7DF836C0-0E3A-BA4A-99D7-C237C286299A}"/>
                  </a:ext>
                </a:extLst>
              </p:cNvPr>
              <p:cNvSpPr/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사각형: 둥근 모서리 75">
                <a:extLst>
                  <a:ext uri="{FF2B5EF4-FFF2-40B4-BE49-F238E27FC236}">
                    <a16:creationId xmlns:a16="http://schemas.microsoft.com/office/drawing/2014/main" id="{7DF836C0-0E3A-BA4A-99D7-C237C2862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06" y="3782517"/>
                <a:ext cx="878359" cy="6582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D1B9E1B-B1FD-6342-AD09-087D4DA5C969}"/>
              </a:ext>
            </a:extLst>
          </p:cNvPr>
          <p:cNvCxnSpPr>
            <a:cxnSpLocks/>
          </p:cNvCxnSpPr>
          <p:nvPr/>
        </p:nvCxnSpPr>
        <p:spPr>
          <a:xfrm flipV="1">
            <a:off x="4923945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3A7104-247A-9C42-9980-9A171896094E}"/>
                  </a:ext>
                </a:extLst>
              </p:cNvPr>
              <p:cNvSpPr/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E3A7104-247A-9C42-9980-9A1718960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35" y="2876563"/>
                <a:ext cx="690420" cy="391485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F4B5BB-04F8-DE48-AB31-465E9C19B23B}"/>
              </a:ext>
            </a:extLst>
          </p:cNvPr>
          <p:cNvSpPr/>
          <p:nvPr/>
        </p:nvSpPr>
        <p:spPr>
          <a:xfrm>
            <a:off x="2186490" y="3853589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5F73D76-3A05-C345-9D03-0A4D77351E6A}"/>
              </a:ext>
            </a:extLst>
          </p:cNvPr>
          <p:cNvCxnSpPr>
            <a:cxnSpLocks/>
          </p:cNvCxnSpPr>
          <p:nvPr/>
        </p:nvCxnSpPr>
        <p:spPr>
          <a:xfrm flipV="1">
            <a:off x="147106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397C45-6CD3-654D-866C-1463D6261484}"/>
                  </a:ext>
                </a:extLst>
              </p:cNvPr>
              <p:cNvSpPr/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1397C45-6CD3-654D-866C-1463D6261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53" y="4897060"/>
                <a:ext cx="690420" cy="39148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4A3AAB5-233C-5048-9D50-3FB21384D238}"/>
              </a:ext>
            </a:extLst>
          </p:cNvPr>
          <p:cNvCxnSpPr>
            <a:cxnSpLocks/>
          </p:cNvCxnSpPr>
          <p:nvPr/>
        </p:nvCxnSpPr>
        <p:spPr>
          <a:xfrm flipV="1">
            <a:off x="3595259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4EB89A2-E8E6-9943-A6C2-61AE2B4CBFC4}"/>
                  </a:ext>
                </a:extLst>
              </p:cNvPr>
              <p:cNvSpPr/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4EB89A2-E8E6-9943-A6C2-61AE2B4CB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9" y="4897060"/>
                <a:ext cx="690420" cy="39148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C29151D-4C14-A34C-AB68-7D9587BB425B}"/>
              </a:ext>
            </a:extLst>
          </p:cNvPr>
          <p:cNvCxnSpPr>
            <a:cxnSpLocks/>
          </p:cNvCxnSpPr>
          <p:nvPr/>
        </p:nvCxnSpPr>
        <p:spPr>
          <a:xfrm flipV="1">
            <a:off x="4923945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CC613C-D289-2344-88F1-2EA7E69A1464}"/>
              </a:ext>
            </a:extLst>
          </p:cNvPr>
          <p:cNvSpPr/>
          <p:nvPr/>
        </p:nvSpPr>
        <p:spPr>
          <a:xfrm>
            <a:off x="4578735" y="4897060"/>
            <a:ext cx="690420" cy="39148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&lt;EOS&gt;</a:t>
            </a:r>
            <a:endParaRPr lang="ko-KR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E6CE7B-85A2-DA4B-BF5C-B64BD1801D32}"/>
              </a:ext>
            </a:extLst>
          </p:cNvPr>
          <p:cNvSpPr/>
          <p:nvPr/>
        </p:nvSpPr>
        <p:spPr>
          <a:xfrm>
            <a:off x="2186491" y="4897060"/>
            <a:ext cx="690420" cy="391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65B0D5F-8363-0B42-B0AB-BC5F2DC65264}"/>
                  </a:ext>
                </a:extLst>
              </p:cNvPr>
              <p:cNvSpPr/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ko-KR" sz="1400" b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65B0D5F-8363-0B42-B0AB-BC5F2DC65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528" y="4111666"/>
                <a:ext cx="4261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사각형: 둥근 모서리 26">
                <a:extLst>
                  <a:ext uri="{FF2B5EF4-FFF2-40B4-BE49-F238E27FC236}">
                    <a16:creationId xmlns:a16="http://schemas.microsoft.com/office/drawing/2014/main" id="{D8F34E54-5706-4E4D-95D5-88274649E482}"/>
                  </a:ext>
                </a:extLst>
              </p:cNvPr>
              <p:cNvSpPr/>
              <p:nvPr/>
            </p:nvSpPr>
            <p:spPr>
              <a:xfrm>
                <a:off x="5820092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𝐝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사각형: 둥근 모서리 26">
                <a:extLst>
                  <a:ext uri="{FF2B5EF4-FFF2-40B4-BE49-F238E27FC236}">
                    <a16:creationId xmlns:a16="http://schemas.microsoft.com/office/drawing/2014/main" id="{D8F34E54-5706-4E4D-95D5-88274649E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92" y="3782517"/>
                <a:ext cx="878359" cy="65829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8EE1EC-7AFB-004A-B866-63BE42E05413}"/>
              </a:ext>
            </a:extLst>
          </p:cNvPr>
          <p:cNvCxnSpPr>
            <a:cxnSpLocks/>
          </p:cNvCxnSpPr>
          <p:nvPr/>
        </p:nvCxnSpPr>
        <p:spPr>
          <a:xfrm>
            <a:off x="5453805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B018106-196B-8C40-901C-FC5981856DE5}"/>
                  </a:ext>
                </a:extLst>
              </p:cNvPr>
              <p:cNvSpPr/>
              <p:nvPr/>
            </p:nvSpPr>
            <p:spPr>
              <a:xfrm>
                <a:off x="5907420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B018106-196B-8C40-901C-FC5981856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0" y="2876563"/>
                <a:ext cx="690420" cy="391485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F154D6-5FEF-5F49-9428-BBD3AC1A008F}"/>
              </a:ext>
            </a:extLst>
          </p:cNvPr>
          <p:cNvCxnSpPr>
            <a:cxnSpLocks/>
          </p:cNvCxnSpPr>
          <p:nvPr/>
        </p:nvCxnSpPr>
        <p:spPr>
          <a:xfrm flipV="1">
            <a:off x="6252631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E1261CD-3DB5-C14D-A3B9-021D8A8FF05C}"/>
                  </a:ext>
                </a:extLst>
              </p:cNvPr>
              <p:cNvSpPr/>
              <p:nvPr/>
            </p:nvSpPr>
            <p:spPr>
              <a:xfrm>
                <a:off x="5907421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3E1261CD-3DB5-C14D-A3B9-021D8A8FF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421" y="4897060"/>
                <a:ext cx="690420" cy="391485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연결선: 구부러짐 3">
            <a:extLst>
              <a:ext uri="{FF2B5EF4-FFF2-40B4-BE49-F238E27FC236}">
                <a16:creationId xmlns:a16="http://schemas.microsoft.com/office/drawing/2014/main" id="{BCDBD17D-F513-6C49-907D-B921550C0D86}"/>
              </a:ext>
            </a:extLst>
          </p:cNvPr>
          <p:cNvCxnSpPr>
            <a:cxnSpLocks/>
            <a:stCxn id="35" idx="3"/>
            <a:endCxn id="51" idx="1"/>
          </p:cNvCxnSpPr>
          <p:nvPr/>
        </p:nvCxnSpPr>
        <p:spPr>
          <a:xfrm>
            <a:off x="5269155" y="3072306"/>
            <a:ext cx="638266" cy="2020497"/>
          </a:xfrm>
          <a:prstGeom prst="curved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970DF6C-C17B-754E-B01E-444480917C20}"/>
              </a:ext>
            </a:extLst>
          </p:cNvPr>
          <p:cNvCxnSpPr>
            <a:cxnSpLocks/>
          </p:cNvCxnSpPr>
          <p:nvPr/>
        </p:nvCxnSpPr>
        <p:spPr>
          <a:xfrm flipV="1">
            <a:off x="6252631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사각형: 둥근 모서리 33">
                <a:extLst>
                  <a:ext uri="{FF2B5EF4-FFF2-40B4-BE49-F238E27FC236}">
                    <a16:creationId xmlns:a16="http://schemas.microsoft.com/office/drawing/2014/main" id="{8F8A1363-EA25-154F-A1D9-56C6A26BF014}"/>
                  </a:ext>
                </a:extLst>
              </p:cNvPr>
              <p:cNvSpPr/>
              <p:nvPr/>
            </p:nvSpPr>
            <p:spPr>
              <a:xfrm>
                <a:off x="7153804" y="3782517"/>
                <a:ext cx="878359" cy="65829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사각형: 둥근 모서리 33">
                <a:extLst>
                  <a:ext uri="{FF2B5EF4-FFF2-40B4-BE49-F238E27FC236}">
                    <a16:creationId xmlns:a16="http://schemas.microsoft.com/office/drawing/2014/main" id="{8F8A1363-EA25-154F-A1D9-56C6A26BF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04" y="3782517"/>
                <a:ext cx="878359" cy="65829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83F2360-7B2A-8042-B798-4BA61DDFCE13}"/>
              </a:ext>
            </a:extLst>
          </p:cNvPr>
          <p:cNvCxnSpPr>
            <a:cxnSpLocks/>
          </p:cNvCxnSpPr>
          <p:nvPr/>
        </p:nvCxnSpPr>
        <p:spPr>
          <a:xfrm>
            <a:off x="6787517" y="4111666"/>
            <a:ext cx="2809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992BDC3-EA94-734C-828C-AB382EE74BD2}"/>
                  </a:ext>
                </a:extLst>
              </p:cNvPr>
              <p:cNvSpPr/>
              <p:nvPr/>
            </p:nvSpPr>
            <p:spPr>
              <a:xfrm>
                <a:off x="7241132" y="2876563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992BDC3-EA94-734C-828C-AB382EE74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32" y="2876563"/>
                <a:ext cx="690420" cy="391485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595B98A-F586-C44A-BEB0-9AF6C26E26C3}"/>
              </a:ext>
            </a:extLst>
          </p:cNvPr>
          <p:cNvCxnSpPr>
            <a:cxnSpLocks/>
          </p:cNvCxnSpPr>
          <p:nvPr/>
        </p:nvCxnSpPr>
        <p:spPr>
          <a:xfrm flipV="1">
            <a:off x="7586343" y="4518302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3ECC606-B936-FB45-8C2F-D778F61A32FA}"/>
                  </a:ext>
                </a:extLst>
              </p:cNvPr>
              <p:cNvSpPr/>
              <p:nvPr/>
            </p:nvSpPr>
            <p:spPr>
              <a:xfrm>
                <a:off x="7241133" y="4897060"/>
                <a:ext cx="690420" cy="39148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</m:t>
                          </m:r>
                          <m:r>
                            <a:rPr lang="en-US" altLang="ko-KR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3ECC606-B936-FB45-8C2F-D778F61A3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33" y="4897060"/>
                <a:ext cx="690420" cy="391485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연결선: 구부러짐 39">
            <a:extLst>
              <a:ext uri="{FF2B5EF4-FFF2-40B4-BE49-F238E27FC236}">
                <a16:creationId xmlns:a16="http://schemas.microsoft.com/office/drawing/2014/main" id="{5471FCB7-A8AE-5942-B512-D2B4BBA019E8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6602867" y="3072306"/>
            <a:ext cx="638266" cy="2020497"/>
          </a:xfrm>
          <a:prstGeom prst="curved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9EC9AB4-0F96-0743-98DD-99F485530014}"/>
              </a:ext>
            </a:extLst>
          </p:cNvPr>
          <p:cNvCxnSpPr>
            <a:cxnSpLocks/>
          </p:cNvCxnSpPr>
          <p:nvPr/>
        </p:nvCxnSpPr>
        <p:spPr>
          <a:xfrm flipV="1">
            <a:off x="7586343" y="3339409"/>
            <a:ext cx="0" cy="328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73A7EDE-A965-8A45-B240-612F2439E7B2}"/>
                  </a:ext>
                </a:extLst>
              </p:cNvPr>
              <p:cNvSpPr txBox="1"/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𝑑𝑒𝑐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73A7EDE-A965-8A45-B240-612F2439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892" y="2496820"/>
                <a:ext cx="2581465" cy="307777"/>
              </a:xfrm>
              <a:prstGeom prst="rect">
                <a:avLst/>
              </a:prstGeom>
              <a:blipFill>
                <a:blip r:embed="rId1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849A7A-99A4-914F-A80D-A0D4C5E8AE0D}"/>
                  </a:ext>
                </a:extLst>
              </p:cNvPr>
              <p:cNvSpPr txBox="1"/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849A7A-99A4-914F-A80D-A0D4C5E8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00" y="3335468"/>
                <a:ext cx="2581465" cy="307777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58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1283</TotalTime>
  <Words>1166</Words>
  <Application>Microsoft Macintosh PowerPoint</Application>
  <PresentationFormat>화면 슬라이드 쇼(4:3)</PresentationFormat>
  <Paragraphs>371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나눔바른고딕</vt:lpstr>
      <vt:lpstr>Nanum Gothic</vt:lpstr>
      <vt:lpstr>Yoon 블랙핏 77</vt:lpstr>
      <vt:lpstr>Arial</vt:lpstr>
      <vt:lpstr>Calibri</vt:lpstr>
      <vt:lpstr>Calibri Light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Myeongjun</dc:creator>
  <cp:lastModifiedBy>Jang Myeongjun</cp:lastModifiedBy>
  <cp:revision>80</cp:revision>
  <dcterms:created xsi:type="dcterms:W3CDTF">2019-04-11T05:56:22Z</dcterms:created>
  <dcterms:modified xsi:type="dcterms:W3CDTF">2019-04-18T03:00:58Z</dcterms:modified>
</cp:coreProperties>
</file>